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454" r:id="rId2"/>
    <p:sldId id="455" r:id="rId3"/>
    <p:sldId id="457" r:id="rId4"/>
    <p:sldId id="461" r:id="rId5"/>
    <p:sldId id="458" r:id="rId6"/>
    <p:sldId id="459" r:id="rId7"/>
    <p:sldId id="462" r:id="rId8"/>
    <p:sldId id="464" r:id="rId9"/>
    <p:sldId id="463" r:id="rId1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FF9900"/>
    <a:srgbClr val="213340"/>
    <a:srgbClr val="4B6984"/>
    <a:srgbClr val="213441"/>
    <a:srgbClr val="000000"/>
    <a:srgbClr val="222A37"/>
    <a:srgbClr val="284352"/>
    <a:srgbClr val="1A6B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444" autoAdjust="0"/>
    <p:restoredTop sz="94660"/>
  </p:normalViewPr>
  <p:slideViewPr>
    <p:cSldViewPr snapToGrid="0">
      <p:cViewPr varScale="1">
        <p:scale>
          <a:sx n="118" d="100"/>
          <a:sy n="118" d="100"/>
        </p:scale>
        <p:origin x="762" y="78"/>
      </p:cViewPr>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4237D57E-1BC5-4DB1-AA16-6C14340D1B6D}" type="datetimeFigureOut">
              <a:rPr lang="en-US" smtClean="0"/>
              <a:t>3/24/2021</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BE07B4AC-3A0A-4365-B9D9-BE092ED8EA8B}" type="slidenum">
              <a:rPr lang="en-US" smtClean="0"/>
              <a:t>‹#›</a:t>
            </a:fld>
            <a:endParaRPr lang="en-US"/>
          </a:p>
        </p:txBody>
      </p:sp>
    </p:spTree>
    <p:extLst>
      <p:ext uri="{BB962C8B-B14F-4D97-AF65-F5344CB8AC3E}">
        <p14:creationId xmlns:p14="http://schemas.microsoft.com/office/powerpoint/2010/main" val="158848507"/>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95BB807E-6ED4-458F-A0B1-BFC5227F24EC}" type="datetimeFigureOut">
              <a:rPr lang="en-US" smtClean="0"/>
              <a:t>3/24/2021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8ED24C1D-40A6-4244-BA3E-0D7487CEEA91}" type="slidenum">
              <a:rPr lang="en-US" smtClean="0"/>
              <a:t>‹#›</a:t>
            </a:fld>
            <a:endParaRPr lang="en-US"/>
          </a:p>
        </p:txBody>
      </p:sp>
    </p:spTree>
    <p:extLst>
      <p:ext uri="{BB962C8B-B14F-4D97-AF65-F5344CB8AC3E}">
        <p14:creationId xmlns:p14="http://schemas.microsoft.com/office/powerpoint/2010/main" val="4174148168"/>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hyperlink" Target="http://adac.uaa.alaska.edu/"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171649167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137562167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7300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274233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417394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02928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Tree>
    <p:extLst>
      <p:ext uri="{BB962C8B-B14F-4D97-AF65-F5344CB8AC3E}">
        <p14:creationId xmlns:p14="http://schemas.microsoft.com/office/powerpoint/2010/main" val="3678274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1494322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822318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689538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Tree>
    <p:extLst>
      <p:ext uri="{BB962C8B-B14F-4D97-AF65-F5344CB8AC3E}">
        <p14:creationId xmlns:p14="http://schemas.microsoft.com/office/powerpoint/2010/main" val="3019524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4198112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083579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737835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139589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1798912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6215318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86468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71131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a:ln w="0"/>
                <a:solidFill>
                  <a:srgbClr val="FF0000"/>
                </a:solidFill>
                <a:effectLst>
                  <a:outerShdw blurRad="38100" dist="25400" dir="5400000" algn="ctr" rotWithShape="0">
                    <a:srgbClr val="6E747A">
                      <a:alpha val="43000"/>
                    </a:srgbClr>
                  </a:outerShdw>
                </a:effectLst>
              </a:rPr>
              <a:t>Picture</a:t>
            </a:r>
            <a:endParaRPr lang="en-US" sz="7200" b="0" cap="none" spc="0" baseline="0" dirty="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Tree>
    <p:extLst>
      <p:ext uri="{BB962C8B-B14F-4D97-AF65-F5344CB8AC3E}">
        <p14:creationId xmlns:p14="http://schemas.microsoft.com/office/powerpoint/2010/main" val="3941794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Franklin Gothic Book" panose="020B0503020102020204" pitchFamily="34" charset="0"/>
                <a:hlinkClick r:id="rId4"/>
              </a:rPr>
              <a:t>http://adac.uaa.alaska.edu/</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3967677578"/>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3.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microsoft.com/office/2007/relationships/hdphoto" Target="../media/hdphoto1.wdp"/><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28" Type="http://schemas.microsoft.com/office/2007/relationships/hdphoto" Target="../media/hdphoto2.wdp"/><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 Id="rId27"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3" cstate="print">
            <a:extLst>
              <a:ext uri="{BEBA8EAE-BF5A-486C-A8C5-ECC9F3942E4B}">
                <a14:imgProps xmlns:a14="http://schemas.microsoft.com/office/drawing/2010/main">
                  <a14:imgLayer r:embed="rId24">
                    <a14:imgEffect>
                      <a14:saturation sat="50000"/>
                    </a14:imgEffect>
                  </a14:imgLayer>
                </a14:imgProps>
              </a:ext>
              <a:ext uri="{28A0092B-C50C-407E-A947-70E740481C1C}">
                <a14:useLocalDpi xmlns:a14="http://schemas.microsoft.com/office/drawing/2010/main" val="0"/>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7" cstate="print">
            <a:extLst>
              <a:ext uri="{BEBA8EAE-BF5A-486C-A8C5-ECC9F3942E4B}">
                <a14:imgProps xmlns:a14="http://schemas.microsoft.com/office/drawing/2010/main">
                  <a14:imgLayer r:embed="rId28">
                    <a14:imgEffect>
                      <a14:saturation sat="50000"/>
                    </a14:imgEffect>
                  </a14:imgLayer>
                </a14:imgProps>
              </a:ext>
              <a:ext uri="{28A0092B-C50C-407E-A947-70E740481C1C}">
                <a14:useLocalDpi xmlns:a14="http://schemas.microsoft.com/office/drawing/2010/main" val="0"/>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13640750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4" r:id="rId4"/>
    <p:sldLayoutId id="2147483666" r:id="rId5"/>
    <p:sldLayoutId id="2147483667" r:id="rId6"/>
    <p:sldLayoutId id="2147483668" r:id="rId7"/>
    <p:sldLayoutId id="2147483663" r:id="rId8"/>
    <p:sldLayoutId id="2147483650" r:id="rId9"/>
    <p:sldLayoutId id="2147483651" r:id="rId10"/>
    <p:sldLayoutId id="2147483652" r:id="rId11"/>
    <p:sldLayoutId id="2147483653" r:id="rId12"/>
    <p:sldLayoutId id="2147483654" r:id="rId13"/>
    <p:sldLayoutId id="2147483655" r:id="rId14"/>
    <p:sldLayoutId id="2147483656" r:id="rId15"/>
    <p:sldLayoutId id="2147483665" r:id="rId16"/>
    <p:sldLayoutId id="2147483657" r:id="rId17"/>
    <p:sldLayoutId id="2147483658" r:id="rId18"/>
    <p:sldLayoutId id="2147483659" r:id="rId19"/>
    <p:sldLayoutId id="2147483662" r:id="rId20"/>
    <p:sldLayoutId id="2147483669" r:id="rId21"/>
  </p:sldLayoutIdLst>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9.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hyperlink" Target="https://arcticdomainawarenesscenter.org/EventHub_ACCUSARS-II"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0.png"/><Relationship Id="rId7" Type="http://schemas.openxmlformats.org/officeDocument/2006/relationships/image" Target="../media/image17.jpeg"/><Relationship Id="rId2" Type="http://schemas.openxmlformats.org/officeDocument/2006/relationships/image" Target="../media/image9.jpeg"/><Relationship Id="rId1" Type="http://schemas.openxmlformats.org/officeDocument/2006/relationships/slideLayout" Target="../slideLayouts/slideLayout9.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0.png"/><Relationship Id="rId7" Type="http://schemas.openxmlformats.org/officeDocument/2006/relationships/image" Target="../media/image22.png"/><Relationship Id="rId2" Type="http://schemas.openxmlformats.org/officeDocument/2006/relationships/image" Target="../media/image9.jpeg"/><Relationship Id="rId1" Type="http://schemas.openxmlformats.org/officeDocument/2006/relationships/slideLayout" Target="../slideLayouts/slideLayout9.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jpeg"/><Relationship Id="rId4" Type="http://schemas.openxmlformats.org/officeDocument/2006/relationships/image" Target="../media/image19.png"/><Relationship Id="rId9"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9.xml"/><Relationship Id="rId5" Type="http://schemas.openxmlformats.org/officeDocument/2006/relationships/image" Target="../media/image27.pn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9.png"/><Relationship Id="rId2" Type="http://schemas.openxmlformats.org/officeDocument/2006/relationships/image" Target="../media/image9.jpeg"/><Relationship Id="rId1" Type="http://schemas.openxmlformats.org/officeDocument/2006/relationships/slideLayout" Target="../slideLayouts/slideLayout9.xml"/><Relationship Id="rId6" Type="http://schemas.openxmlformats.org/officeDocument/2006/relationships/image" Target="../media/image22.png"/><Relationship Id="rId5" Type="http://schemas.openxmlformats.org/officeDocument/2006/relationships/image" Target="../media/image20.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9.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hyperlink" Target="https://arcticdomainawarenesscenter.org/EventHub_ACCUSARS-I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3FABD9D-2831-45D0-B58E-E4911D9E6B7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71" y="393174"/>
            <a:ext cx="12173229" cy="5883192"/>
          </a:xfrm>
          <a:prstGeom prst="rect">
            <a:avLst/>
          </a:prstGeom>
          <a:noFill/>
          <a:ln>
            <a:noFill/>
          </a:ln>
        </p:spPr>
      </p:pic>
      <p:sp>
        <p:nvSpPr>
          <p:cNvPr id="8" name="Rectangle 7"/>
          <p:cNvSpPr/>
          <p:nvPr/>
        </p:nvSpPr>
        <p:spPr>
          <a:xfrm>
            <a:off x="3050163" y="361948"/>
            <a:ext cx="8094018" cy="5914418"/>
          </a:xfrm>
          <a:prstGeom prst="rect">
            <a:avLst/>
          </a:prstGeom>
          <a:solidFill>
            <a:srgbClr val="213441">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outerShdw blurRad="38100" dist="38100" dir="2700000" algn="tl">
                    <a:srgbClr val="000000">
                      <a:alpha val="43137"/>
                    </a:srgbClr>
                  </a:outerShdw>
                </a:effectLst>
                <a:uLnTx/>
                <a:uFillTx/>
                <a:latin typeface="Franklin Gothic Medium" panose="020B0603020102020204" pitchFamily="34" charset="0"/>
                <a:ea typeface="Calibri" panose="020F0502020204030204" pitchFamily="34" charset="0"/>
                <a:cs typeface="Times New Roman" panose="02020603050405020304" pitchFamily="18" charset="0"/>
              </a:rPr>
              <a:t>Welcome Arctic minded Professionals 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E4E8EE"/>
                </a:solidFill>
                <a:effectLst>
                  <a:outerShdw blurRad="38100" dist="38100" dir="2700000" algn="tl">
                    <a:srgbClr val="000000">
                      <a:alpha val="43137"/>
                    </a:srgbClr>
                  </a:outerShdw>
                </a:effectLst>
                <a:uLnTx/>
                <a:uFillTx/>
                <a:latin typeface="Franklin Gothic Book" panose="020B0503020102020204" pitchFamily="34" charset="0"/>
                <a:ea typeface="+mn-ea"/>
                <a:cs typeface="+mn-cs"/>
              </a:rPr>
              <a:t>Advancing Collaboration in </a:t>
            </a:r>
            <a:r>
              <a:rPr kumimoji="0" lang="en-US" sz="32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Franklin Gothic Book" panose="020B0503020102020204" pitchFamily="34" charset="0"/>
                <a:ea typeface="Times New Roman" panose="02020603050405020304" pitchFamily="18" charset="0"/>
                <a:cs typeface="+mn-cs"/>
              </a:rPr>
              <a:t>Canada</a:t>
            </a:r>
            <a:r>
              <a:rPr kumimoji="0" lang="en-US" sz="3200" b="0" i="0" u="none" strike="noStrike" kern="1200" cap="none" spc="0" normalizeH="0" baseline="0" noProof="0" dirty="0">
                <a:ln>
                  <a:noFill/>
                </a:ln>
                <a:solidFill>
                  <a:srgbClr val="E4E8EE"/>
                </a:solidFill>
                <a:effectLst>
                  <a:outerShdw blurRad="38100" dist="38100" dir="2700000" algn="tl">
                    <a:srgbClr val="000000">
                      <a:alpha val="43137"/>
                    </a:srgbClr>
                  </a:outerShdw>
                </a:effectLst>
                <a:uLnTx/>
                <a:uFillTx/>
                <a:latin typeface="Franklin Gothic Book" panose="020B0503020102020204" pitchFamily="34" charset="0"/>
                <a:ea typeface="Times New Roman" panose="02020603050405020304" pitchFamily="18" charset="0"/>
                <a:cs typeface="+mn-cs"/>
              </a:rPr>
              <a:t>-</a:t>
            </a:r>
            <a:r>
              <a:rPr kumimoji="0" lang="en-US" sz="3200" b="0"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Franklin Gothic Book" panose="020B0503020102020204" pitchFamily="34" charset="0"/>
                <a:ea typeface="Times New Roman" panose="02020603050405020304" pitchFamily="18" charset="0"/>
                <a:cs typeface="+mn-cs"/>
              </a:rPr>
              <a:t>U.S.</a:t>
            </a:r>
            <a:r>
              <a:rPr kumimoji="0" lang="en-US" sz="3200" b="0" i="0" u="none" strike="noStrike" kern="1200" cap="none" spc="0" normalizeH="0" baseline="0" noProof="0" dirty="0">
                <a:ln>
                  <a:noFill/>
                </a:ln>
                <a:solidFill>
                  <a:srgbClr val="E4E8EE"/>
                </a:solidFill>
                <a:effectLst>
                  <a:outerShdw blurRad="38100" dist="38100" dir="2700000" algn="tl">
                    <a:srgbClr val="000000">
                      <a:alpha val="43137"/>
                    </a:srgbClr>
                  </a:outerShdw>
                </a:effectLst>
                <a:uLnTx/>
                <a:uFillTx/>
                <a:latin typeface="Franklin Gothic Book" panose="020B0503020102020204" pitchFamily="34" charset="0"/>
                <a:ea typeface="Times New Roman" panose="02020603050405020304" pitchFamily="18" charset="0"/>
                <a:cs typeface="+mn-cs"/>
              </a:rPr>
              <a:t> </a:t>
            </a:r>
            <a:r>
              <a:rPr kumimoji="0" lang="en-US" sz="3200" b="0" i="0" u="none" strike="noStrike" kern="1200" cap="none" spc="0" normalizeH="0" baseline="0" noProof="0" dirty="0">
                <a:ln>
                  <a:noFill/>
                </a:ln>
                <a:solidFill>
                  <a:srgbClr val="E4E8EE"/>
                </a:solidFill>
                <a:effectLst>
                  <a:outerShdw blurRad="38100" dist="38100" dir="2700000" algn="tl">
                    <a:srgbClr val="000000">
                      <a:alpha val="43137"/>
                    </a:srgbClr>
                  </a:outerShdw>
                </a:effectLst>
                <a:uLnTx/>
                <a:uFillTx/>
                <a:latin typeface="Franklin Gothic Book" panose="020B0503020102020204" pitchFamily="34" charset="0"/>
                <a:ea typeface="+mn-ea"/>
                <a:cs typeface="+mn-cs"/>
              </a:rPr>
              <a:t>Arctic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E4E8EE"/>
                </a:solidFill>
                <a:effectLst>
                  <a:outerShdw blurRad="38100" dist="38100" dir="2700000" algn="tl">
                    <a:srgbClr val="000000">
                      <a:alpha val="43137"/>
                    </a:srgbClr>
                  </a:outerShdw>
                </a:effectLst>
                <a:uLnTx/>
                <a:uFillTx/>
                <a:latin typeface="Franklin Gothic Book" panose="020B0503020102020204" pitchFamily="34" charset="0"/>
                <a:ea typeface="+mn-ea"/>
                <a:cs typeface="+mn-cs"/>
              </a:rPr>
              <a:t>Regional Security II (ACCUSARS II)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Franklin Gothic Book" panose="020B0503020102020204" pitchFamily="34" charset="0"/>
              <a:ea typeface="Times New Roman" panose="02020603050405020304" pitchFamily="18"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Franklin Gothic Book" panose="020B0503020102020204" pitchFamily="34" charset="0"/>
                <a:ea typeface="Times New Roman" panose="02020603050405020304" pitchFamily="18" charset="0"/>
                <a:cs typeface="+mn-cs"/>
              </a:rPr>
              <a:t>A Strategic Foresight Exercise Sequel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Franklin Gothic Book" panose="020B0503020102020204" pitchFamily="34" charset="0"/>
                <a:ea typeface="Times New Roman" panose="02020603050405020304" pitchFamily="18" charset="0"/>
                <a:cs typeface="+mn-cs"/>
              </a:rPr>
              <a:t>Specifically, oriented for the U.S. and Western Canadian Arctic Regions</a:t>
            </a:r>
            <a:endParaRPr kumimoji="0" lang="en-US" sz="24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Franklin Gothic Book" panose="020B0503020102020204" pitchFamily="34" charset="0"/>
              <a:ea typeface="Times New Roman" panose="02020603050405020304" pitchFamily="18" charset="0"/>
              <a:cs typeface="+mn-cs"/>
            </a:endParaRPr>
          </a:p>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E4E8EE"/>
              </a:solidFill>
              <a:effectLst>
                <a:outerShdw blurRad="38100" dist="38100" dir="2700000" algn="tl">
                  <a:srgbClr val="000000">
                    <a:alpha val="43137"/>
                  </a:srgbClr>
                </a:outerShdw>
              </a:effectLst>
              <a:uLnTx/>
              <a:uFillTx/>
              <a:latin typeface="Franklin Gothic Medium" panose="020B060302010202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outerShdw blurRad="38100" dist="38100" dir="2700000" algn="tl">
                    <a:srgbClr val="000000">
                      <a:alpha val="43137"/>
                    </a:srgbClr>
                  </a:outerShdw>
                </a:effectLst>
                <a:uLnTx/>
                <a:uFillTx/>
                <a:latin typeface="Franklin Gothic Medium" panose="020B0603020102020204" pitchFamily="34" charset="0"/>
                <a:ea typeface="Calibri" panose="020F0502020204030204" pitchFamily="34" charset="0"/>
                <a:cs typeface="Times New Roman" panose="02020603050405020304" pitchFamily="18" charset="0"/>
              </a:rPr>
              <a:t>26 March 2021 </a:t>
            </a: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mn-cs"/>
              </a:rPr>
              <a:t>Continuing from ACCUSARS I, </a:t>
            </a:r>
            <a:r>
              <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rPr>
              <a:t>ACCUSARS II </a:t>
            </a:r>
            <a:r>
              <a:rPr kumimoji="0" lang="en-US" sz="1200" b="0"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mn-cs"/>
              </a:rPr>
              <a:t>seeks to examine the emerging trends in the medium- and long-term aspects in the North American Arctic security environment to create a useful Strategic Foresight Assessment oriented to the U.S. and Western Canadian Arctic regions (Alaska, Yukon and Northwest Territories).  </a:t>
            </a: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dirty="0">
              <a:solidFill>
                <a:srgbClr val="E4E8EE"/>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mn-cs"/>
              </a:rPr>
              <a:t>Via gathering of academics and practitioners at this workshop, organizers will seek to anticipate potential North American Arctic futures using SFA methods to better identify and codify the understood capability gaps and shortfalls in identifying future risks, challenges and opportunities across Canada-U.S. security collaboration to better protect Canada and U.S. sovereign interests in the Arctic. </a:t>
            </a:r>
          </a:p>
        </p:txBody>
      </p:sp>
      <p:sp>
        <p:nvSpPr>
          <p:cNvPr id="4" name="Text Placeholder 3"/>
          <p:cNvSpPr>
            <a:spLocks noGrp="1"/>
          </p:cNvSpPr>
          <p:nvPr>
            <p:ph type="body" sz="quarter" idx="17"/>
          </p:nvPr>
        </p:nvSpPr>
        <p:spPr/>
        <p:txBody>
          <a:bodyPr/>
          <a:lstStyle/>
          <a:p>
            <a:r>
              <a:rPr lang="en-US" b="1" i="1" dirty="0">
                <a:solidFill>
                  <a:srgbClr val="00B0F0"/>
                </a:solidFill>
              </a:rPr>
              <a:t>In support of the North American and Arctic Defense and Security Network (NAADSN)</a:t>
            </a:r>
          </a:p>
        </p:txBody>
      </p:sp>
      <p:sp>
        <p:nvSpPr>
          <p:cNvPr id="14" name="TextBox 13"/>
          <p:cNvSpPr txBox="1"/>
          <p:nvPr/>
        </p:nvSpPr>
        <p:spPr>
          <a:xfrm>
            <a:off x="32841" y="1439673"/>
            <a:ext cx="3040952" cy="2038864"/>
          </a:xfrm>
          <a:prstGeom prst="rect">
            <a:avLst/>
          </a:prstGeom>
          <a:solidFill>
            <a:srgbClr val="213340">
              <a:alpha val="70000"/>
            </a:srgbClr>
          </a:solidFill>
        </p:spPr>
        <p:txBody>
          <a:bodyPr wrap="square" rtlCol="0">
            <a:spAutoFit/>
          </a:bodyPr>
          <a:lstStyle>
            <a:defPPr>
              <a:defRPr lang="en-US"/>
            </a:defPPr>
            <a:lvl1pPr>
              <a:defRPr sz="1600" b="1">
                <a:solidFill>
                  <a:schemeClr val="bg2"/>
                </a:solidFill>
                <a:latin typeface="Franklin Gothic Book" panose="020B0503020102020204" pitchFamily="34" charset="0"/>
              </a:defRPr>
            </a:lvl1pPr>
          </a:lstStyle>
          <a:p>
            <a:endParaRPr lang="en-US" sz="1100" i="1" u="sng" dirty="0"/>
          </a:p>
        </p:txBody>
      </p:sp>
      <p:pic>
        <p:nvPicPr>
          <p:cNvPr id="2" name="Picture 1">
            <a:extLst>
              <a:ext uri="{FF2B5EF4-FFF2-40B4-BE49-F238E27FC236}">
                <a16:creationId xmlns:a16="http://schemas.microsoft.com/office/drawing/2014/main" id="{DF0E410F-F8F2-4136-B38C-510B35A474D7}"/>
              </a:ext>
            </a:extLst>
          </p:cNvPr>
          <p:cNvPicPr>
            <a:picLocks noChangeAspect="1"/>
          </p:cNvPicPr>
          <p:nvPr/>
        </p:nvPicPr>
        <p:blipFill>
          <a:blip r:embed="rId3"/>
          <a:stretch>
            <a:fillRect/>
          </a:stretch>
        </p:blipFill>
        <p:spPr>
          <a:xfrm>
            <a:off x="32841" y="379107"/>
            <a:ext cx="3050512" cy="1046499"/>
          </a:xfrm>
          <a:prstGeom prst="rect">
            <a:avLst/>
          </a:prstGeom>
        </p:spPr>
      </p:pic>
      <p:pic>
        <p:nvPicPr>
          <p:cNvPr id="5" name="Picture 4">
            <a:extLst>
              <a:ext uri="{FF2B5EF4-FFF2-40B4-BE49-F238E27FC236}">
                <a16:creationId xmlns:a16="http://schemas.microsoft.com/office/drawing/2014/main" id="{ADA0020F-5312-4EAE-BDDA-4C894220F8EC}"/>
              </a:ext>
            </a:extLst>
          </p:cNvPr>
          <p:cNvPicPr>
            <a:picLocks noChangeAspect="1"/>
          </p:cNvPicPr>
          <p:nvPr/>
        </p:nvPicPr>
        <p:blipFill>
          <a:blip r:embed="rId4"/>
          <a:stretch>
            <a:fillRect/>
          </a:stretch>
        </p:blipFill>
        <p:spPr>
          <a:xfrm>
            <a:off x="269334" y="1929793"/>
            <a:ext cx="2544337" cy="1333135"/>
          </a:xfrm>
          <a:prstGeom prst="rect">
            <a:avLst/>
          </a:prstGeom>
        </p:spPr>
      </p:pic>
      <p:sp>
        <p:nvSpPr>
          <p:cNvPr id="13" name="TextBox 12">
            <a:extLst>
              <a:ext uri="{FF2B5EF4-FFF2-40B4-BE49-F238E27FC236}">
                <a16:creationId xmlns:a16="http://schemas.microsoft.com/office/drawing/2014/main" id="{701F56E5-77C5-4C90-AD56-06B182D6ED3A}"/>
              </a:ext>
            </a:extLst>
          </p:cNvPr>
          <p:cNvSpPr txBox="1"/>
          <p:nvPr/>
        </p:nvSpPr>
        <p:spPr>
          <a:xfrm>
            <a:off x="586348" y="1500067"/>
            <a:ext cx="1766766" cy="369332"/>
          </a:xfrm>
          <a:prstGeom prst="rect">
            <a:avLst/>
          </a:prstGeom>
          <a:noFill/>
        </p:spPr>
        <p:txBody>
          <a:bodyPr wrap="none" rtlCol="0">
            <a:spAutoFit/>
          </a:bodyPr>
          <a:lstStyle/>
          <a:p>
            <a:r>
              <a:rPr lang="en-US" dirty="0">
                <a:solidFill>
                  <a:srgbClr val="FFFF00"/>
                </a:solidFill>
                <a:latin typeface="Franklin Gothic Book" panose="020B0503020102020204" pitchFamily="34" charset="0"/>
              </a:rPr>
              <a:t>Workshop Hosts</a:t>
            </a:r>
          </a:p>
        </p:txBody>
      </p:sp>
    </p:spTree>
    <p:extLst>
      <p:ext uri="{BB962C8B-B14F-4D97-AF65-F5344CB8AC3E}">
        <p14:creationId xmlns:p14="http://schemas.microsoft.com/office/powerpoint/2010/main" val="2429847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3FABD9D-2831-45D0-B58E-E4911D9E6B7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71" y="393174"/>
            <a:ext cx="12173229" cy="5883192"/>
          </a:xfrm>
          <a:prstGeom prst="rect">
            <a:avLst/>
          </a:prstGeom>
          <a:noFill/>
          <a:ln>
            <a:noFill/>
          </a:ln>
        </p:spPr>
      </p:pic>
      <p:sp>
        <p:nvSpPr>
          <p:cNvPr id="8" name="Rectangle 7"/>
          <p:cNvSpPr/>
          <p:nvPr/>
        </p:nvSpPr>
        <p:spPr>
          <a:xfrm>
            <a:off x="3050163" y="361948"/>
            <a:ext cx="8094018" cy="5914418"/>
          </a:xfrm>
          <a:prstGeom prst="rect">
            <a:avLst/>
          </a:prstGeom>
          <a:solidFill>
            <a:srgbClr val="213441">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00"/>
              </a:solidFill>
              <a:effectLst/>
              <a:uLnTx/>
              <a:uFillTx/>
              <a:latin typeface="Franklin Gothic Medium" panose="020B0603020102020204" pitchFamily="34" charset="0"/>
              <a:ea typeface="+mn-ea"/>
              <a:cs typeface="+mn-cs"/>
            </a:endParaRPr>
          </a:p>
        </p:txBody>
      </p:sp>
      <p:sp>
        <p:nvSpPr>
          <p:cNvPr id="4" name="Text Placeholder 3"/>
          <p:cNvSpPr>
            <a:spLocks noGrp="1"/>
          </p:cNvSpPr>
          <p:nvPr>
            <p:ph type="body" sz="quarter" idx="17"/>
          </p:nvPr>
        </p:nvSpPr>
        <p:spPr/>
        <p:txBody>
          <a:bodyPr/>
          <a:lstStyle/>
          <a:p>
            <a:r>
              <a:rPr lang="en-US" b="1" i="1" dirty="0">
                <a:solidFill>
                  <a:srgbClr val="00B0F0"/>
                </a:solidFill>
              </a:rPr>
              <a:t>In support of the North American and Arctic Defense and Security Network (NAADSN)</a:t>
            </a:r>
          </a:p>
        </p:txBody>
      </p:sp>
      <p:pic>
        <p:nvPicPr>
          <p:cNvPr id="2" name="Picture 1">
            <a:extLst>
              <a:ext uri="{FF2B5EF4-FFF2-40B4-BE49-F238E27FC236}">
                <a16:creationId xmlns:a16="http://schemas.microsoft.com/office/drawing/2014/main" id="{DF0E410F-F8F2-4136-B38C-510B35A474D7}"/>
              </a:ext>
            </a:extLst>
          </p:cNvPr>
          <p:cNvPicPr>
            <a:picLocks noChangeAspect="1"/>
          </p:cNvPicPr>
          <p:nvPr/>
        </p:nvPicPr>
        <p:blipFill>
          <a:blip r:embed="rId3"/>
          <a:stretch>
            <a:fillRect/>
          </a:stretch>
        </p:blipFill>
        <p:spPr>
          <a:xfrm>
            <a:off x="18771" y="2811520"/>
            <a:ext cx="3050512" cy="1046499"/>
          </a:xfrm>
          <a:prstGeom prst="rect">
            <a:avLst/>
          </a:prstGeom>
        </p:spPr>
      </p:pic>
      <p:sp>
        <p:nvSpPr>
          <p:cNvPr id="10" name="Rectangle 9">
            <a:extLst>
              <a:ext uri="{FF2B5EF4-FFF2-40B4-BE49-F238E27FC236}">
                <a16:creationId xmlns:a16="http://schemas.microsoft.com/office/drawing/2014/main" id="{0FCF611E-E5C3-4994-B1A1-27CD205DC1EE}"/>
              </a:ext>
            </a:extLst>
          </p:cNvPr>
          <p:cNvSpPr/>
          <p:nvPr/>
        </p:nvSpPr>
        <p:spPr>
          <a:xfrm>
            <a:off x="3259540" y="526454"/>
            <a:ext cx="7675264" cy="5962338"/>
          </a:xfrm>
          <a:prstGeom prst="rect">
            <a:avLst/>
          </a:prstGeom>
          <a:noFill/>
        </p:spPr>
        <p:txBody>
          <a:bodyPr wrap="square">
            <a:spAutoFit/>
          </a:bodyPr>
          <a:lstStyle/>
          <a:p>
            <a:pPr marL="0" marR="498475">
              <a:lnSpc>
                <a:spcPct val="115000"/>
              </a:lnSpc>
              <a:spcBef>
                <a:spcPts val="600"/>
              </a:spcBef>
              <a:spcAft>
                <a:spcPts val="0"/>
              </a:spcAft>
              <a:tabLst>
                <a:tab pos="749935" algn="l"/>
              </a:tabLst>
            </a:pPr>
            <a:r>
              <a:rPr lang="da-DK" sz="1800" dirty="0">
                <a:effectLst/>
                <a:latin typeface="Franklin Gothic Book" panose="020B0503020102020204" pitchFamily="34" charset="0"/>
                <a:ea typeface="Times New Roman" panose="02020603050405020304" pitchFamily="18" charset="0"/>
              </a:rPr>
              <a:t>0800-0810 ADT/1000-1010 MDT/1200-1210 EDT	</a:t>
            </a:r>
          </a:p>
          <a:p>
            <a:pPr marL="0" marR="498475">
              <a:lnSpc>
                <a:spcPct val="115000"/>
              </a:lnSpc>
              <a:spcBef>
                <a:spcPts val="600"/>
              </a:spcBef>
              <a:spcAft>
                <a:spcPts val="0"/>
              </a:spcAft>
              <a:tabLst>
                <a:tab pos="749935" algn="l"/>
              </a:tabLst>
            </a:pPr>
            <a:endParaRPr lang="en-US" sz="1800" b="1" u="sng" dirty="0">
              <a:effectLst/>
              <a:latin typeface="Franklin Gothic Book" panose="020B0503020102020204" pitchFamily="34" charset="0"/>
              <a:ea typeface="Times New Roman" panose="02020603050405020304" pitchFamily="18" charset="0"/>
            </a:endParaRPr>
          </a:p>
          <a:p>
            <a:pPr marL="0" marR="498475">
              <a:lnSpc>
                <a:spcPct val="115000"/>
              </a:lnSpc>
              <a:spcBef>
                <a:spcPts val="600"/>
              </a:spcBef>
              <a:spcAft>
                <a:spcPts val="0"/>
              </a:spcAft>
              <a:tabLst>
                <a:tab pos="749935" algn="l"/>
              </a:tabLst>
            </a:pPr>
            <a:r>
              <a:rPr lang="en-US" sz="1800" b="1" u="sng" dirty="0">
                <a:solidFill>
                  <a:srgbClr val="FFFF00"/>
                </a:solidFill>
                <a:effectLst/>
                <a:latin typeface="Franklin Gothic Book" panose="020B0503020102020204" pitchFamily="34" charset="0"/>
                <a:ea typeface="Times New Roman" panose="02020603050405020304" pitchFamily="18" charset="0"/>
              </a:rPr>
              <a:t>Administrative Remarks</a:t>
            </a:r>
            <a:r>
              <a:rPr lang="en-US" sz="1800" dirty="0">
                <a:solidFill>
                  <a:srgbClr val="FFFF00"/>
                </a:solidFill>
                <a:effectLst/>
                <a:latin typeface="Franklin Gothic Book" panose="020B0503020102020204" pitchFamily="34" charset="0"/>
                <a:ea typeface="Times New Roman" panose="02020603050405020304" pitchFamily="18" charset="0"/>
              </a:rPr>
              <a:t> </a:t>
            </a:r>
            <a:r>
              <a:rPr lang="en-US" sz="1800" dirty="0">
                <a:effectLst/>
                <a:latin typeface="Franklin Gothic Book" panose="020B0503020102020204" pitchFamily="34" charset="0"/>
                <a:ea typeface="Times New Roman" panose="02020603050405020304" pitchFamily="18" charset="0"/>
              </a:rPr>
              <a:t>by </a:t>
            </a:r>
            <a:r>
              <a:rPr lang="en-US" sz="1800" b="1" dirty="0">
                <a:effectLst/>
                <a:latin typeface="Franklin Gothic Book" panose="020B0503020102020204" pitchFamily="34" charset="0"/>
                <a:ea typeface="Times New Roman" panose="02020603050405020304" pitchFamily="18" charset="0"/>
              </a:rPr>
              <a:t>Dr. Whitney </a:t>
            </a:r>
            <a:r>
              <a:rPr lang="en-US" sz="1800" b="1" dirty="0" err="1">
                <a:effectLst/>
                <a:latin typeface="Franklin Gothic Book" panose="020B0503020102020204" pitchFamily="34" charset="0"/>
                <a:ea typeface="Times New Roman" panose="02020603050405020304" pitchFamily="18" charset="0"/>
              </a:rPr>
              <a:t>Lackenbauer</a:t>
            </a:r>
            <a:r>
              <a:rPr lang="en-US" sz="1800" dirty="0">
                <a:effectLst/>
                <a:latin typeface="Franklin Gothic Book" panose="020B0503020102020204" pitchFamily="34" charset="0"/>
                <a:ea typeface="Times New Roman" panose="02020603050405020304" pitchFamily="18" charset="0"/>
              </a:rPr>
              <a:t>, Network Lead, North American Arctic </a:t>
            </a:r>
            <a:r>
              <a:rPr lang="en-US" sz="1800" dirty="0" err="1">
                <a:effectLst/>
                <a:latin typeface="Franklin Gothic Book" panose="020B0503020102020204" pitchFamily="34" charset="0"/>
                <a:ea typeface="Times New Roman" panose="02020603050405020304" pitchFamily="18" charset="0"/>
              </a:rPr>
              <a:t>Defence</a:t>
            </a:r>
            <a:r>
              <a:rPr lang="en-US" sz="1800" dirty="0">
                <a:effectLst/>
                <a:latin typeface="Franklin Gothic Book" panose="020B0503020102020204" pitchFamily="34" charset="0"/>
                <a:ea typeface="Times New Roman" panose="02020603050405020304" pitchFamily="18" charset="0"/>
              </a:rPr>
              <a:t> and Security Network, Trent University, and </a:t>
            </a:r>
            <a:r>
              <a:rPr lang="en-US" sz="1800" b="1" dirty="0">
                <a:effectLst/>
                <a:latin typeface="Franklin Gothic Book" panose="020B0503020102020204" pitchFamily="34" charset="0"/>
                <a:ea typeface="Times New Roman" panose="02020603050405020304" pitchFamily="18" charset="0"/>
              </a:rPr>
              <a:t>Maj Gen (Ret), Church Kee, USAF</a:t>
            </a:r>
            <a:r>
              <a:rPr lang="en-US" sz="1800" dirty="0">
                <a:effectLst/>
                <a:latin typeface="Franklin Gothic Book" panose="020B0503020102020204" pitchFamily="34" charset="0"/>
                <a:ea typeface="Times New Roman" panose="02020603050405020304" pitchFamily="18" charset="0"/>
              </a:rPr>
              <a:t>, Executive Director, Arctic Domain Awareness Center, University of Alaska.</a:t>
            </a: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rPr>
              <a:t>Note:  All ACCUSARS II Materials are located at </a:t>
            </a:r>
            <a:r>
              <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hlinkClick r:id="rId4"/>
              </a:rPr>
              <a:t>https://arcticdomainawarenesscenter.org/EventHub_ACCUSARS-II</a:t>
            </a:r>
            <a:endPar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p:txBody>
      </p:sp>
      <p:pic>
        <p:nvPicPr>
          <p:cNvPr id="12" name="Picture 11" descr="Image result for whitney Lackenbauer trent university&quot;">
            <a:extLst>
              <a:ext uri="{FF2B5EF4-FFF2-40B4-BE49-F238E27FC236}">
                <a16:creationId xmlns:a16="http://schemas.microsoft.com/office/drawing/2014/main" id="{4556EE89-5D65-4321-BAE7-9EEDD453ABFB}"/>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3955616" y="3093718"/>
            <a:ext cx="1789729" cy="1664399"/>
          </a:xfrm>
          <a:prstGeom prst="rect">
            <a:avLst/>
          </a:prstGeom>
          <a:noFill/>
          <a:ln>
            <a:noFill/>
          </a:ln>
        </p:spPr>
      </p:pic>
      <p:pic>
        <p:nvPicPr>
          <p:cNvPr id="15" name="Picture 14">
            <a:extLst>
              <a:ext uri="{FF2B5EF4-FFF2-40B4-BE49-F238E27FC236}">
                <a16:creationId xmlns:a16="http://schemas.microsoft.com/office/drawing/2014/main" id="{D45C594A-E17E-4B69-93D2-342558FD42BB}"/>
              </a:ext>
            </a:extLst>
          </p:cNvPr>
          <p:cNvPicPr>
            <a:picLocks noChangeAspect="1"/>
          </p:cNvPicPr>
          <p:nvPr/>
        </p:nvPicPr>
        <p:blipFill>
          <a:blip r:embed="rId6"/>
          <a:stretch>
            <a:fillRect/>
          </a:stretch>
        </p:blipFill>
        <p:spPr>
          <a:xfrm>
            <a:off x="7063470" y="3093718"/>
            <a:ext cx="1461596" cy="1607755"/>
          </a:xfrm>
          <a:prstGeom prst="rect">
            <a:avLst/>
          </a:prstGeom>
        </p:spPr>
      </p:pic>
    </p:spTree>
    <p:extLst>
      <p:ext uri="{BB962C8B-B14F-4D97-AF65-F5344CB8AC3E}">
        <p14:creationId xmlns:p14="http://schemas.microsoft.com/office/powerpoint/2010/main" val="2085533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3FABD9D-2831-45D0-B58E-E4911D9E6B7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71" y="393174"/>
            <a:ext cx="12173229" cy="5883192"/>
          </a:xfrm>
          <a:prstGeom prst="rect">
            <a:avLst/>
          </a:prstGeom>
          <a:noFill/>
          <a:ln>
            <a:noFill/>
          </a:ln>
        </p:spPr>
      </p:pic>
      <p:sp>
        <p:nvSpPr>
          <p:cNvPr id="8" name="Rectangle 7"/>
          <p:cNvSpPr/>
          <p:nvPr/>
        </p:nvSpPr>
        <p:spPr>
          <a:xfrm>
            <a:off x="3050163" y="361948"/>
            <a:ext cx="8094018" cy="5914418"/>
          </a:xfrm>
          <a:prstGeom prst="rect">
            <a:avLst/>
          </a:prstGeom>
          <a:solidFill>
            <a:srgbClr val="213441">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00"/>
              </a:solidFill>
              <a:effectLst/>
              <a:uLnTx/>
              <a:uFillTx/>
              <a:latin typeface="Franklin Gothic Medium" panose="020B0603020102020204" pitchFamily="34" charset="0"/>
              <a:ea typeface="+mn-ea"/>
              <a:cs typeface="+mn-cs"/>
            </a:endParaRPr>
          </a:p>
        </p:txBody>
      </p:sp>
      <p:sp>
        <p:nvSpPr>
          <p:cNvPr id="4" name="Text Placeholder 3"/>
          <p:cNvSpPr>
            <a:spLocks noGrp="1"/>
          </p:cNvSpPr>
          <p:nvPr>
            <p:ph type="body" sz="quarter" idx="17"/>
          </p:nvPr>
        </p:nvSpPr>
        <p:spPr/>
        <p:txBody>
          <a:bodyPr/>
          <a:lstStyle/>
          <a:p>
            <a:r>
              <a:rPr lang="en-US" b="1" i="1" dirty="0">
                <a:solidFill>
                  <a:srgbClr val="00B0F0"/>
                </a:solidFill>
              </a:rPr>
              <a:t>In support of the North American and Arctic Defense and Security Network (NAADSN)</a:t>
            </a:r>
          </a:p>
        </p:txBody>
      </p:sp>
      <p:pic>
        <p:nvPicPr>
          <p:cNvPr id="2" name="Picture 1">
            <a:extLst>
              <a:ext uri="{FF2B5EF4-FFF2-40B4-BE49-F238E27FC236}">
                <a16:creationId xmlns:a16="http://schemas.microsoft.com/office/drawing/2014/main" id="{DF0E410F-F8F2-4136-B38C-510B35A474D7}"/>
              </a:ext>
            </a:extLst>
          </p:cNvPr>
          <p:cNvPicPr>
            <a:picLocks noChangeAspect="1"/>
          </p:cNvPicPr>
          <p:nvPr/>
        </p:nvPicPr>
        <p:blipFill>
          <a:blip r:embed="rId3"/>
          <a:stretch>
            <a:fillRect/>
          </a:stretch>
        </p:blipFill>
        <p:spPr>
          <a:xfrm>
            <a:off x="-349" y="414212"/>
            <a:ext cx="3050512" cy="1046499"/>
          </a:xfrm>
          <a:prstGeom prst="rect">
            <a:avLst/>
          </a:prstGeom>
        </p:spPr>
      </p:pic>
      <p:sp>
        <p:nvSpPr>
          <p:cNvPr id="10" name="Rectangle 9">
            <a:extLst>
              <a:ext uri="{FF2B5EF4-FFF2-40B4-BE49-F238E27FC236}">
                <a16:creationId xmlns:a16="http://schemas.microsoft.com/office/drawing/2014/main" id="{0FCF611E-E5C3-4994-B1A1-27CD205DC1EE}"/>
              </a:ext>
            </a:extLst>
          </p:cNvPr>
          <p:cNvSpPr/>
          <p:nvPr/>
        </p:nvSpPr>
        <p:spPr>
          <a:xfrm>
            <a:off x="3259539" y="526454"/>
            <a:ext cx="7884641" cy="8398389"/>
          </a:xfrm>
          <a:prstGeom prst="rect">
            <a:avLst/>
          </a:prstGeom>
          <a:noFill/>
        </p:spPr>
        <p:txBody>
          <a:bodyPr wrap="square">
            <a:spAutoFit/>
          </a:bodyPr>
          <a:lstStyle/>
          <a:p>
            <a:pPr marL="0" marR="498475">
              <a:lnSpc>
                <a:spcPct val="115000"/>
              </a:lnSpc>
              <a:spcBef>
                <a:spcPts val="600"/>
              </a:spcBef>
              <a:spcAft>
                <a:spcPts val="0"/>
              </a:spcAft>
              <a:tabLst>
                <a:tab pos="749935" algn="l"/>
              </a:tabLst>
            </a:pPr>
            <a:r>
              <a:rPr lang="da-DK" sz="1800" dirty="0">
                <a:effectLst/>
                <a:latin typeface="Franklin Gothic Book" panose="020B0503020102020204" pitchFamily="34" charset="0"/>
                <a:ea typeface="Times New Roman" panose="02020603050405020304" pitchFamily="18" charset="0"/>
              </a:rPr>
              <a:t>0810-0930 ADT/1010-1130 MDT/1210-1330 EDT	</a:t>
            </a:r>
          </a:p>
          <a:p>
            <a:pPr marL="0" marR="498475">
              <a:lnSpc>
                <a:spcPct val="115000"/>
              </a:lnSpc>
              <a:spcBef>
                <a:spcPts val="600"/>
              </a:spcBef>
              <a:spcAft>
                <a:spcPts val="0"/>
              </a:spcAft>
              <a:tabLst>
                <a:tab pos="749935" algn="l"/>
              </a:tabLst>
            </a:pPr>
            <a:endParaRPr lang="en-US" sz="1800" b="1" dirty="0">
              <a:effectLst/>
              <a:latin typeface="Franklin Gothic Book" panose="020B0503020102020204" pitchFamily="34" charset="0"/>
              <a:ea typeface="Times New Roman" panose="02020603050405020304" pitchFamily="18" charset="0"/>
              <a:cs typeface="Calibri" panose="020F0502020204030204" pitchFamily="34" charset="0"/>
            </a:endParaRPr>
          </a:p>
          <a:p>
            <a:pPr marL="0" marR="0">
              <a:lnSpc>
                <a:spcPct val="115000"/>
              </a:lnSpc>
              <a:spcBef>
                <a:spcPts val="0"/>
              </a:spcBef>
              <a:spcAft>
                <a:spcPts val="0"/>
              </a:spcAft>
            </a:pPr>
            <a:r>
              <a:rPr lang="en-US" b="1" u="sng" dirty="0">
                <a:solidFill>
                  <a:srgbClr val="FFFF00"/>
                </a:solidFill>
                <a:latin typeface="Franklin Gothic Book" panose="020B0503020102020204" pitchFamily="34" charset="0"/>
                <a:ea typeface="Times New Roman" panose="02020603050405020304" pitchFamily="18" charset="0"/>
                <a:cs typeface="Calibri" panose="020F0502020204030204" pitchFamily="34" charset="0"/>
              </a:rPr>
              <a:t>ACCUSARS II Panel #3. </a:t>
            </a:r>
            <a:r>
              <a:rPr lang="en-US" sz="1800" b="1" dirty="0">
                <a:effectLst/>
                <a:latin typeface="Franklin Gothic Book" panose="020B0503020102020204" pitchFamily="34" charset="0"/>
                <a:ea typeface="Times New Roman" panose="02020603050405020304" pitchFamily="18" charset="0"/>
                <a:cs typeface="Calibri" panose="020F0502020204030204" pitchFamily="34" charset="0"/>
              </a:rPr>
              <a:t>Arctic Residents of Alaska and Western Canada: Arctic Security starts here.</a:t>
            </a:r>
          </a:p>
          <a:p>
            <a:pPr marL="0" marR="0">
              <a:lnSpc>
                <a:spcPct val="115000"/>
              </a:lnSpc>
              <a:spcBef>
                <a:spcPts val="0"/>
              </a:spcBef>
              <a:spcAft>
                <a:spcPts val="0"/>
              </a:spcAft>
            </a:pPr>
            <a:endParaRPr lang="en-US" sz="1600" b="1" i="1" dirty="0">
              <a:solidFill>
                <a:srgbClr val="000000"/>
              </a:solidFill>
              <a:effectLst/>
              <a:latin typeface="Franklin Gothic Book" panose="020B0503020102020204" pitchFamily="34" charset="0"/>
              <a:ea typeface="Times New Roman" panose="02020603050405020304" pitchFamily="18" charset="0"/>
              <a:cs typeface="Calibri" panose="020F0502020204030204" pitchFamily="34" charset="0"/>
            </a:endParaRPr>
          </a:p>
          <a:p>
            <a:pPr>
              <a:lnSpc>
                <a:spcPct val="115000"/>
              </a:lnSpc>
            </a:pPr>
            <a:r>
              <a:rPr lang="en-US" b="1"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Calibri" panose="020F0502020204030204" pitchFamily="34" charset="0"/>
              </a:rPr>
              <a:t>Panel Moderator:</a:t>
            </a:r>
            <a:r>
              <a:rPr lang="en-US"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Calibri" panose="020F0502020204030204" pitchFamily="34" charset="0"/>
              </a:rPr>
              <a:t> </a:t>
            </a:r>
            <a:r>
              <a:rPr lang="en-US" sz="1800" b="1" dirty="0">
                <a:effectLst/>
                <a:latin typeface="Franklin Gothic Book" panose="020B0503020102020204" pitchFamily="34" charset="0"/>
                <a:ea typeface="Times New Roman" panose="02020603050405020304" pitchFamily="18" charset="0"/>
                <a:cs typeface="Calibri" panose="020F0502020204030204" pitchFamily="34" charset="0"/>
              </a:rPr>
              <a:t>Maj Conrad Schubert, </a:t>
            </a:r>
            <a:r>
              <a:rPr lang="en-US" sz="1800" dirty="0">
                <a:effectLst/>
                <a:latin typeface="Franklin Gothic Book" panose="020B0503020102020204" pitchFamily="34" charset="0"/>
                <a:ea typeface="Times New Roman" panose="02020603050405020304" pitchFamily="18" charset="0"/>
                <a:cs typeface="Calibri" panose="020F0502020204030204" pitchFamily="34" charset="0"/>
              </a:rPr>
              <a:t>Joint Task Force North, Yellowknife NWT.</a:t>
            </a:r>
            <a:endParaRPr lang="en-US"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Calibri" panose="020F0502020204030204" pitchFamily="34" charset="0"/>
            </a:endParaRPr>
          </a:p>
          <a:p>
            <a:pPr marL="0" marR="0">
              <a:lnSpc>
                <a:spcPct val="115000"/>
              </a:lnSpc>
              <a:spcBef>
                <a:spcPts val="0"/>
              </a:spcBef>
              <a:spcAft>
                <a:spcPts val="0"/>
              </a:spcAft>
            </a:pPr>
            <a:endParaRPr lang="en-US" sz="1000" dirty="0">
              <a:solidFill>
                <a:schemeClr val="bg1">
                  <a:lumMod val="10000"/>
                  <a:lumOff val="90000"/>
                </a:schemeClr>
              </a:solidFill>
              <a:effectLst/>
              <a:latin typeface="Times New Roman" panose="02020603050405020304" pitchFamily="18" charset="0"/>
              <a:ea typeface="Times New Roman" panose="02020603050405020304" pitchFamily="18" charset="0"/>
            </a:endParaRPr>
          </a:p>
          <a:p>
            <a:pPr marL="0" marR="0">
              <a:lnSpc>
                <a:spcPct val="115000"/>
              </a:lnSpc>
              <a:spcBef>
                <a:spcPts val="0"/>
              </a:spcBef>
              <a:spcAft>
                <a:spcPts val="0"/>
              </a:spcAft>
            </a:pPr>
            <a:r>
              <a:rPr lang="en-US" sz="1600" b="1"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Calibri" panose="020F0502020204030204" pitchFamily="34" charset="0"/>
              </a:rPr>
              <a:t>Panelists: </a:t>
            </a:r>
            <a:endParaRPr lang="en-US" sz="1600" dirty="0">
              <a:solidFill>
                <a:schemeClr val="bg1">
                  <a:lumMod val="10000"/>
                  <a:lumOff val="90000"/>
                </a:schemeClr>
              </a:solidFill>
              <a:effectLst/>
              <a:latin typeface="Times New Roman" panose="02020603050405020304" pitchFamily="18" charset="0"/>
              <a:ea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600" b="1" dirty="0">
                <a:solidFill>
                  <a:schemeClr val="bg1">
                    <a:lumMod val="10000"/>
                    <a:lumOff val="90000"/>
                  </a:schemeClr>
                </a:solidFill>
                <a:effectLst/>
                <a:latin typeface="Franklin Gothic Book" panose="020B0503020102020204" pitchFamily="34" charset="0"/>
                <a:ea typeface="Calibri" panose="020F0502020204030204" pitchFamily="34" charset="0"/>
                <a:cs typeface="Calibri" panose="020F0502020204030204" pitchFamily="34" charset="0"/>
              </a:rPr>
              <a:t>Ms. Bridget Larocque</a:t>
            </a:r>
            <a:r>
              <a:rPr lang="en-US" sz="1600" dirty="0">
                <a:solidFill>
                  <a:schemeClr val="bg1">
                    <a:lumMod val="10000"/>
                    <a:lumOff val="90000"/>
                  </a:schemeClr>
                </a:solidFill>
                <a:effectLst/>
                <a:latin typeface="Franklin Gothic Book" panose="020B0503020102020204" pitchFamily="34" charset="0"/>
                <a:ea typeface="Calibri" panose="020F0502020204030204" pitchFamily="34" charset="0"/>
                <a:cs typeface="Calibri" panose="020F0502020204030204" pitchFamily="34" charset="0"/>
              </a:rPr>
              <a:t>, Policy Advisor/Researcher, Arctic Athabaskan Council Yellowknife, Northwest Territories</a:t>
            </a:r>
            <a:r>
              <a:rPr lang="en-US" sz="1600"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Calibri" panose="020F0502020204030204" pitchFamily="34" charset="0"/>
              </a:rPr>
              <a:t>.  </a:t>
            </a:r>
          </a:p>
          <a:p>
            <a:pPr marL="342900" marR="0" lvl="0" indent="-342900">
              <a:lnSpc>
                <a:spcPct val="115000"/>
              </a:lnSpc>
              <a:spcBef>
                <a:spcPts val="0"/>
              </a:spcBef>
              <a:spcAft>
                <a:spcPts val="0"/>
              </a:spcAft>
              <a:buFont typeface="Symbol" panose="05050102010706020507" pitchFamily="18" charset="2"/>
              <a:buChar char=""/>
            </a:pPr>
            <a:r>
              <a:rPr lang="en-US" sz="1600" b="1" dirty="0">
                <a:solidFill>
                  <a:schemeClr val="bg1">
                    <a:lumMod val="10000"/>
                    <a:lumOff val="90000"/>
                  </a:schemeClr>
                </a:solidFill>
                <a:latin typeface="Franklin Gothic Book" panose="020B0503020102020204" pitchFamily="34" charset="0"/>
                <a:ea typeface="Calibri" panose="020F0502020204030204" pitchFamily="34" charset="0"/>
                <a:cs typeface="Calibri" panose="020F0502020204030204" pitchFamily="34" charset="0"/>
              </a:rPr>
              <a:t>Dr. Liza Mack</a:t>
            </a:r>
            <a:r>
              <a:rPr lang="en-US" sz="1600" dirty="0">
                <a:solidFill>
                  <a:schemeClr val="bg1">
                    <a:lumMod val="10000"/>
                    <a:lumOff val="90000"/>
                  </a:schemeClr>
                </a:solidFill>
                <a:latin typeface="Franklin Gothic Book" panose="020B0503020102020204" pitchFamily="34" charset="0"/>
                <a:ea typeface="Calibri" panose="020F0502020204030204" pitchFamily="34" charset="0"/>
                <a:cs typeface="Calibri" panose="020F0502020204030204" pitchFamily="34" charset="0"/>
              </a:rPr>
              <a:t>, Executive Director, Aleut International Association,  Anchorage, Alaska</a:t>
            </a:r>
            <a:r>
              <a:rPr lang="en-US" sz="1600"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Calibri" panose="020F0502020204030204" pitchFamily="34" charset="0"/>
              </a:rPr>
              <a:t>. </a:t>
            </a:r>
          </a:p>
          <a:p>
            <a:pPr marL="342900" marR="0" lvl="0" indent="-342900">
              <a:lnSpc>
                <a:spcPct val="115000"/>
              </a:lnSpc>
              <a:spcBef>
                <a:spcPts val="0"/>
              </a:spcBef>
              <a:spcAft>
                <a:spcPts val="0"/>
              </a:spcAft>
              <a:buFont typeface="Symbol" panose="05050102010706020507" pitchFamily="18" charset="2"/>
              <a:buChar char=""/>
            </a:pPr>
            <a:r>
              <a:rPr lang="en-US" sz="1600" b="1" dirty="0">
                <a:solidFill>
                  <a:schemeClr val="bg1">
                    <a:lumMod val="10000"/>
                    <a:lumOff val="90000"/>
                  </a:schemeClr>
                </a:solidFill>
                <a:effectLst/>
                <a:latin typeface="Franklin Gothic Book" panose="020B0503020102020204" pitchFamily="34" charset="0"/>
                <a:ea typeface="Calibri" panose="020F0502020204030204" pitchFamily="34" charset="0"/>
                <a:cs typeface="Times New Roman" panose="02020603050405020304" pitchFamily="18" charset="0"/>
              </a:rPr>
              <a:t>Mr. Ted Smith</a:t>
            </a:r>
            <a:r>
              <a:rPr lang="en-US" sz="1600" dirty="0">
                <a:solidFill>
                  <a:schemeClr val="bg1">
                    <a:lumMod val="10000"/>
                    <a:lumOff val="90000"/>
                  </a:schemeClr>
                </a:solidFill>
                <a:effectLst/>
                <a:latin typeface="Franklin Gothic Book" panose="020B0503020102020204" pitchFamily="34" charset="0"/>
                <a:ea typeface="Calibri" panose="020F0502020204030204" pitchFamily="34" charset="0"/>
                <a:cs typeface="Times New Roman" panose="02020603050405020304" pitchFamily="18" charset="0"/>
              </a:rPr>
              <a:t>, Tribal Health Emergency Preparedness Manager, Alaska Native Tribal Health Consortium, Anchorage, Alaska</a:t>
            </a:r>
            <a:r>
              <a:rPr lang="en-US" sz="1600"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Times New Roman" panose="02020603050405020304" pitchFamily="18" charset="0"/>
              </a:rPr>
              <a:t>. </a:t>
            </a:r>
          </a:p>
          <a:p>
            <a:pPr marL="342900" marR="0" lvl="0" indent="-342900">
              <a:lnSpc>
                <a:spcPct val="115000"/>
              </a:lnSpc>
              <a:spcBef>
                <a:spcPts val="0"/>
              </a:spcBef>
              <a:spcAft>
                <a:spcPts val="0"/>
              </a:spcAft>
              <a:buFont typeface="Symbol" panose="05050102010706020507" pitchFamily="18" charset="2"/>
              <a:buChar char=""/>
            </a:pPr>
            <a:r>
              <a:rPr lang="en-US" sz="1600" b="1" dirty="0">
                <a:solidFill>
                  <a:schemeClr val="bg1">
                    <a:lumMod val="10000"/>
                    <a:lumOff val="90000"/>
                  </a:schemeClr>
                </a:solidFill>
                <a:effectLst/>
                <a:latin typeface="Franklin Gothic Book" panose="020B0503020102020204" pitchFamily="34" charset="0"/>
                <a:ea typeface="Calibri" panose="020F0502020204030204" pitchFamily="34" charset="0"/>
                <a:cs typeface="Calibri" panose="020F0502020204030204" pitchFamily="34" charset="0"/>
              </a:rPr>
              <a:t>Mr. </a:t>
            </a:r>
            <a:r>
              <a:rPr lang="en-US" sz="1600" b="1" dirty="0" err="1">
                <a:solidFill>
                  <a:schemeClr val="bg1">
                    <a:lumMod val="10000"/>
                    <a:lumOff val="90000"/>
                  </a:schemeClr>
                </a:solidFill>
                <a:effectLst/>
                <a:latin typeface="Franklin Gothic Book" panose="020B0503020102020204" pitchFamily="34" charset="0"/>
                <a:ea typeface="Calibri" panose="020F0502020204030204" pitchFamily="34" charset="0"/>
                <a:cs typeface="Calibri" panose="020F0502020204030204" pitchFamily="34" charset="0"/>
              </a:rPr>
              <a:t>Nagruck</a:t>
            </a:r>
            <a:r>
              <a:rPr lang="en-US" sz="1600" b="1" dirty="0">
                <a:solidFill>
                  <a:schemeClr val="bg1">
                    <a:lumMod val="10000"/>
                    <a:lumOff val="90000"/>
                  </a:schemeClr>
                </a:solidFill>
                <a:effectLst/>
                <a:latin typeface="Franklin Gothic Book" panose="020B0503020102020204" pitchFamily="34" charset="0"/>
                <a:ea typeface="Calibri" panose="020F0502020204030204" pitchFamily="34" charset="0"/>
                <a:cs typeface="Calibri" panose="020F0502020204030204" pitchFamily="34" charset="0"/>
              </a:rPr>
              <a:t> </a:t>
            </a:r>
            <a:r>
              <a:rPr lang="en-US" sz="1600" b="1" dirty="0" err="1">
                <a:solidFill>
                  <a:schemeClr val="bg1">
                    <a:lumMod val="10000"/>
                    <a:lumOff val="90000"/>
                  </a:schemeClr>
                </a:solidFill>
                <a:effectLst/>
                <a:latin typeface="Franklin Gothic Book" panose="020B0503020102020204" pitchFamily="34" charset="0"/>
                <a:ea typeface="Calibri" panose="020F0502020204030204" pitchFamily="34" charset="0"/>
                <a:cs typeface="Calibri" panose="020F0502020204030204" pitchFamily="34" charset="0"/>
              </a:rPr>
              <a:t>Harcharek</a:t>
            </a:r>
            <a:r>
              <a:rPr lang="en-US" sz="1600" dirty="0">
                <a:solidFill>
                  <a:schemeClr val="bg1">
                    <a:lumMod val="10000"/>
                    <a:lumOff val="90000"/>
                  </a:schemeClr>
                </a:solidFill>
                <a:effectLst/>
                <a:latin typeface="Franklin Gothic Book" panose="020B0503020102020204" pitchFamily="34" charset="0"/>
                <a:ea typeface="Calibri" panose="020F0502020204030204" pitchFamily="34" charset="0"/>
                <a:cs typeface="Calibri" panose="020F0502020204030204" pitchFamily="34" charset="0"/>
              </a:rPr>
              <a:t>, Director of Operations, (and former Director of Science) </a:t>
            </a:r>
            <a:r>
              <a:rPr lang="en-US" sz="1600" dirty="0" err="1">
                <a:solidFill>
                  <a:schemeClr val="bg1">
                    <a:lumMod val="10000"/>
                    <a:lumOff val="90000"/>
                  </a:schemeClr>
                </a:solidFill>
                <a:effectLst/>
                <a:latin typeface="Franklin Gothic Book" panose="020B0503020102020204" pitchFamily="34" charset="0"/>
                <a:ea typeface="Calibri" panose="020F0502020204030204" pitchFamily="34" charset="0"/>
                <a:cs typeface="Calibri" panose="020F0502020204030204" pitchFamily="34" charset="0"/>
              </a:rPr>
              <a:t>Ukpeagvik</a:t>
            </a:r>
            <a:r>
              <a:rPr lang="en-US" sz="1600" dirty="0">
                <a:solidFill>
                  <a:schemeClr val="bg1">
                    <a:lumMod val="10000"/>
                    <a:lumOff val="90000"/>
                  </a:schemeClr>
                </a:solidFill>
                <a:effectLst/>
                <a:latin typeface="Franklin Gothic Book" panose="020B0503020102020204" pitchFamily="34" charset="0"/>
                <a:ea typeface="Calibri" panose="020F0502020204030204" pitchFamily="34" charset="0"/>
                <a:cs typeface="Calibri" panose="020F0502020204030204" pitchFamily="34" charset="0"/>
              </a:rPr>
              <a:t> Inupiat Corporation, Utqiagvik, Alaska </a:t>
            </a:r>
          </a:p>
          <a:p>
            <a:pPr marL="342900" marR="0" lvl="0" indent="-342900">
              <a:lnSpc>
                <a:spcPct val="115000"/>
              </a:lnSpc>
              <a:spcBef>
                <a:spcPts val="0"/>
              </a:spcBef>
              <a:spcAft>
                <a:spcPts val="0"/>
              </a:spcAft>
              <a:buFont typeface="Symbol" panose="05050102010706020507" pitchFamily="18" charset="2"/>
              <a:buChar char=""/>
            </a:pPr>
            <a:r>
              <a:rPr lang="en-US" sz="1600" b="1"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Times New Roman" panose="02020603050405020304" pitchFamily="18" charset="0"/>
              </a:rPr>
              <a:t>Dr. Peter </a:t>
            </a:r>
            <a:r>
              <a:rPr lang="en-US" sz="1600" b="1" dirty="0" err="1">
                <a:solidFill>
                  <a:schemeClr val="bg1">
                    <a:lumMod val="10000"/>
                    <a:lumOff val="90000"/>
                  </a:schemeClr>
                </a:solidFill>
                <a:effectLst/>
                <a:latin typeface="Franklin Gothic Book" panose="020B0503020102020204" pitchFamily="34" charset="0"/>
                <a:ea typeface="Times New Roman" panose="02020603050405020304" pitchFamily="18" charset="0"/>
                <a:cs typeface="Times New Roman" panose="02020603050405020304" pitchFamily="18" charset="0"/>
              </a:rPr>
              <a:t>Kikkert</a:t>
            </a:r>
            <a:r>
              <a:rPr lang="en-US" sz="1600"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Times New Roman" panose="02020603050405020304" pitchFamily="18" charset="0"/>
              </a:rPr>
              <a:t>, Irving Shipbuilding Chair of Arctic Policy and Assistant Professor of Public Policy, St. Francis Xavier University, St. Francis Xavier University, Antigonish, Nova Scotia. </a:t>
            </a: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p:txBody>
      </p:sp>
      <p:pic>
        <p:nvPicPr>
          <p:cNvPr id="5" name="Picture 4">
            <a:extLst>
              <a:ext uri="{FF2B5EF4-FFF2-40B4-BE49-F238E27FC236}">
                <a16:creationId xmlns:a16="http://schemas.microsoft.com/office/drawing/2014/main" id="{22FC1FAD-C3B1-41E0-A12A-76C13EB0547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2377" y="1751498"/>
            <a:ext cx="1136453" cy="1136453"/>
          </a:xfrm>
          <a:prstGeom prst="rect">
            <a:avLst/>
          </a:prstGeom>
        </p:spPr>
      </p:pic>
      <p:pic>
        <p:nvPicPr>
          <p:cNvPr id="7" name="Picture 6">
            <a:extLst>
              <a:ext uri="{FF2B5EF4-FFF2-40B4-BE49-F238E27FC236}">
                <a16:creationId xmlns:a16="http://schemas.microsoft.com/office/drawing/2014/main" id="{5C90374E-0B2D-4BA6-87C7-952EDE6E7BD9}"/>
              </a:ext>
            </a:extLst>
          </p:cNvPr>
          <p:cNvPicPr>
            <a:picLocks noChangeAspect="1"/>
          </p:cNvPicPr>
          <p:nvPr/>
        </p:nvPicPr>
        <p:blipFill rotWithShape="1">
          <a:blip r:embed="rId5">
            <a:extLst>
              <a:ext uri="{28A0092B-C50C-407E-A947-70E740481C1C}">
                <a14:useLocalDpi xmlns:a14="http://schemas.microsoft.com/office/drawing/2010/main" val="0"/>
              </a:ext>
            </a:extLst>
          </a:blip>
          <a:srcRect l="20535" t="20781" r="30062" b="15402"/>
          <a:stretch/>
        </p:blipFill>
        <p:spPr>
          <a:xfrm>
            <a:off x="1711554" y="1767240"/>
            <a:ext cx="1071644" cy="1136453"/>
          </a:xfrm>
          <a:prstGeom prst="rect">
            <a:avLst/>
          </a:prstGeom>
        </p:spPr>
      </p:pic>
      <p:pic>
        <p:nvPicPr>
          <p:cNvPr id="9" name="Picture 8">
            <a:extLst>
              <a:ext uri="{FF2B5EF4-FFF2-40B4-BE49-F238E27FC236}">
                <a16:creationId xmlns:a16="http://schemas.microsoft.com/office/drawing/2014/main" id="{4D4B12A9-67F2-410D-9120-EB5B685A825E}"/>
              </a:ext>
            </a:extLst>
          </p:cNvPr>
          <p:cNvPicPr>
            <a:picLocks noChangeAspect="1"/>
          </p:cNvPicPr>
          <p:nvPr/>
        </p:nvPicPr>
        <p:blipFill rotWithShape="1">
          <a:blip r:embed="rId6">
            <a:extLst>
              <a:ext uri="{28A0092B-C50C-407E-A947-70E740481C1C}">
                <a14:useLocalDpi xmlns:a14="http://schemas.microsoft.com/office/drawing/2010/main" val="0"/>
              </a:ext>
            </a:extLst>
          </a:blip>
          <a:srcRect l="22295" t="11148" r="22782" b="15867"/>
          <a:stretch/>
        </p:blipFill>
        <p:spPr>
          <a:xfrm>
            <a:off x="302377" y="3110792"/>
            <a:ext cx="1146097" cy="1266999"/>
          </a:xfrm>
          <a:prstGeom prst="rect">
            <a:avLst/>
          </a:prstGeom>
        </p:spPr>
      </p:pic>
      <p:pic>
        <p:nvPicPr>
          <p:cNvPr id="12" name="Picture 11">
            <a:extLst>
              <a:ext uri="{FF2B5EF4-FFF2-40B4-BE49-F238E27FC236}">
                <a16:creationId xmlns:a16="http://schemas.microsoft.com/office/drawing/2014/main" id="{D6EE929D-C58A-4B14-B957-144A7A39464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705794" y="3054707"/>
            <a:ext cx="1136453" cy="1323084"/>
          </a:xfrm>
          <a:prstGeom prst="rect">
            <a:avLst/>
          </a:prstGeom>
        </p:spPr>
      </p:pic>
      <p:pic>
        <p:nvPicPr>
          <p:cNvPr id="13" name="Picture 12">
            <a:extLst>
              <a:ext uri="{FF2B5EF4-FFF2-40B4-BE49-F238E27FC236}">
                <a16:creationId xmlns:a16="http://schemas.microsoft.com/office/drawing/2014/main" id="{56B0FADE-8AF0-4C8F-B494-663A413A0B42}"/>
              </a:ext>
            </a:extLst>
          </p:cNvPr>
          <p:cNvPicPr>
            <a:picLocks noChangeAspect="1"/>
          </p:cNvPicPr>
          <p:nvPr/>
        </p:nvPicPr>
        <p:blipFill rotWithShape="1">
          <a:blip r:embed="rId8">
            <a:extLst>
              <a:ext uri="{28A0092B-C50C-407E-A947-70E740481C1C}">
                <a14:useLocalDpi xmlns:a14="http://schemas.microsoft.com/office/drawing/2010/main" val="0"/>
              </a:ext>
            </a:extLst>
          </a:blip>
          <a:srcRect l="9146"/>
          <a:stretch/>
        </p:blipFill>
        <p:spPr>
          <a:xfrm>
            <a:off x="249122" y="4611052"/>
            <a:ext cx="1189708" cy="1432052"/>
          </a:xfrm>
          <a:prstGeom prst="rect">
            <a:avLst/>
          </a:prstGeom>
        </p:spPr>
      </p:pic>
    </p:spTree>
    <p:extLst>
      <p:ext uri="{BB962C8B-B14F-4D97-AF65-F5344CB8AC3E}">
        <p14:creationId xmlns:p14="http://schemas.microsoft.com/office/powerpoint/2010/main" val="2900957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3FABD9D-2831-45D0-B58E-E4911D9E6B7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71" y="393174"/>
            <a:ext cx="12173229" cy="5883192"/>
          </a:xfrm>
          <a:prstGeom prst="rect">
            <a:avLst/>
          </a:prstGeom>
          <a:noFill/>
          <a:ln>
            <a:noFill/>
          </a:ln>
        </p:spPr>
      </p:pic>
      <p:sp>
        <p:nvSpPr>
          <p:cNvPr id="8" name="Rectangle 7"/>
          <p:cNvSpPr/>
          <p:nvPr/>
        </p:nvSpPr>
        <p:spPr>
          <a:xfrm>
            <a:off x="3050163" y="361948"/>
            <a:ext cx="8094018" cy="5914418"/>
          </a:xfrm>
          <a:prstGeom prst="rect">
            <a:avLst/>
          </a:prstGeom>
          <a:solidFill>
            <a:srgbClr val="213441">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00"/>
              </a:solidFill>
              <a:effectLst/>
              <a:uLnTx/>
              <a:uFillTx/>
              <a:latin typeface="Franklin Gothic Medium" panose="020B0603020102020204" pitchFamily="34" charset="0"/>
              <a:ea typeface="+mn-ea"/>
              <a:cs typeface="+mn-cs"/>
            </a:endParaRPr>
          </a:p>
        </p:txBody>
      </p:sp>
      <p:sp>
        <p:nvSpPr>
          <p:cNvPr id="4" name="Text Placeholder 3"/>
          <p:cNvSpPr>
            <a:spLocks noGrp="1"/>
          </p:cNvSpPr>
          <p:nvPr>
            <p:ph type="body" sz="quarter" idx="17"/>
          </p:nvPr>
        </p:nvSpPr>
        <p:spPr/>
        <p:txBody>
          <a:bodyPr/>
          <a:lstStyle/>
          <a:p>
            <a:r>
              <a:rPr lang="en-US" b="1" i="1" dirty="0">
                <a:solidFill>
                  <a:srgbClr val="00B0F0"/>
                </a:solidFill>
              </a:rPr>
              <a:t>In support of the North American and Arctic Defense and Security Network (NAADSN)</a:t>
            </a:r>
          </a:p>
        </p:txBody>
      </p:sp>
      <p:pic>
        <p:nvPicPr>
          <p:cNvPr id="2" name="Picture 1">
            <a:extLst>
              <a:ext uri="{FF2B5EF4-FFF2-40B4-BE49-F238E27FC236}">
                <a16:creationId xmlns:a16="http://schemas.microsoft.com/office/drawing/2014/main" id="{DF0E410F-F8F2-4136-B38C-510B35A474D7}"/>
              </a:ext>
            </a:extLst>
          </p:cNvPr>
          <p:cNvPicPr>
            <a:picLocks noChangeAspect="1"/>
          </p:cNvPicPr>
          <p:nvPr/>
        </p:nvPicPr>
        <p:blipFill>
          <a:blip r:embed="rId3"/>
          <a:stretch>
            <a:fillRect/>
          </a:stretch>
        </p:blipFill>
        <p:spPr>
          <a:xfrm>
            <a:off x="18771" y="2811520"/>
            <a:ext cx="3050512" cy="1046499"/>
          </a:xfrm>
          <a:prstGeom prst="rect">
            <a:avLst/>
          </a:prstGeom>
        </p:spPr>
      </p:pic>
      <p:sp>
        <p:nvSpPr>
          <p:cNvPr id="10" name="Rectangle 9">
            <a:extLst>
              <a:ext uri="{FF2B5EF4-FFF2-40B4-BE49-F238E27FC236}">
                <a16:creationId xmlns:a16="http://schemas.microsoft.com/office/drawing/2014/main" id="{0FCF611E-E5C3-4994-B1A1-27CD205DC1EE}"/>
              </a:ext>
            </a:extLst>
          </p:cNvPr>
          <p:cNvSpPr/>
          <p:nvPr/>
        </p:nvSpPr>
        <p:spPr>
          <a:xfrm>
            <a:off x="3259540" y="526454"/>
            <a:ext cx="7675264" cy="4711226"/>
          </a:xfrm>
          <a:prstGeom prst="rect">
            <a:avLst/>
          </a:prstGeom>
          <a:noFill/>
        </p:spPr>
        <p:txBody>
          <a:bodyPr wrap="square">
            <a:spAutoFit/>
          </a:bodyPr>
          <a:lstStyle/>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da-DK" sz="2400" b="0" i="0" u="none" strike="noStrike" kern="1200" cap="none" spc="0" normalizeH="0" baseline="0" noProof="0" dirty="0">
              <a:ln>
                <a:noFill/>
              </a:ln>
              <a:solidFill>
                <a:srgbClr val="E4E8EE"/>
              </a:solidFill>
              <a:effectLst/>
              <a:uLnTx/>
              <a:uFillTx/>
              <a:latin typeface="Franklin Gothic Book" panose="020B0503020102020204" pitchFamily="34" charset="0"/>
              <a:ea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da-DK" sz="2400" b="0" i="0" u="none" strike="noStrike" kern="1200" cap="none" spc="0" normalizeH="0" baseline="0" noProof="0" dirty="0">
              <a:ln>
                <a:noFill/>
              </a:ln>
              <a:solidFill>
                <a:srgbClr val="E4E8EE"/>
              </a:solidFill>
              <a:effectLst/>
              <a:uLnTx/>
              <a:uFillTx/>
              <a:latin typeface="Franklin Gothic Book" panose="020B0503020102020204" pitchFamily="34" charset="0"/>
              <a:ea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da-DK" sz="2400" b="0" i="0" u="none" strike="noStrike" kern="1200" cap="none" spc="0" normalizeH="0" baseline="0" noProof="0" dirty="0">
              <a:ln>
                <a:noFill/>
              </a:ln>
              <a:solidFill>
                <a:srgbClr val="E4E8EE"/>
              </a:solidFill>
              <a:effectLst/>
              <a:uLnTx/>
              <a:uFillTx/>
              <a:latin typeface="Franklin Gothic Book" panose="020B0503020102020204" pitchFamily="34" charset="0"/>
              <a:ea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da-DK" sz="2400" b="0" i="0" u="none" strike="noStrike" kern="1200" cap="none" spc="0" normalizeH="0" baseline="0" noProof="0" dirty="0">
              <a:ln>
                <a:noFill/>
              </a:ln>
              <a:solidFill>
                <a:srgbClr val="E4E8EE"/>
              </a:solidFill>
              <a:effectLst/>
              <a:uLnTx/>
              <a:uFillTx/>
              <a:latin typeface="Franklin Gothic Book" panose="020B0503020102020204" pitchFamily="34" charset="0"/>
              <a:ea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15000"/>
              </a:lnSpc>
              <a:spcBef>
                <a:spcPts val="0"/>
              </a:spcBef>
              <a:spcAft>
                <a:spcPts val="0"/>
              </a:spcAft>
              <a:buClrTx/>
              <a:buSzTx/>
              <a:buFontTx/>
              <a:buNone/>
              <a:tabLst/>
              <a:defRPr/>
            </a:pPr>
            <a:endParaRPr lang="da-DK" sz="2400" dirty="0">
              <a:solidFill>
                <a:srgbClr val="E4E8EE"/>
              </a:solidFill>
              <a:latin typeface="Franklin Gothic Book" panose="020B0503020102020204" pitchFamily="34" charset="0"/>
              <a:ea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da-DK" sz="2400" b="0" i="0" u="none" strike="noStrike" kern="1200" cap="none" spc="0" normalizeH="0" baseline="0" noProof="0" dirty="0">
                <a:ln>
                  <a:noFill/>
                </a:ln>
                <a:solidFill>
                  <a:srgbClr val="E4E8EE"/>
                </a:solidFill>
                <a:effectLst/>
                <a:uLnTx/>
                <a:uFillTx/>
                <a:latin typeface="Franklin Gothic Book" panose="020B0503020102020204" pitchFamily="34" charset="0"/>
                <a:ea typeface="Calibri" panose="020F0502020204030204" pitchFamily="34" charset="0"/>
                <a:cs typeface="Calibri" panose="020F0502020204030204" pitchFamily="34" charset="0"/>
              </a:rPr>
              <a:t>0930-0940 ADT/1130-1140 MDT/1330-1340 EDT</a:t>
            </a: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rPr>
              <a:t>Break</a:t>
            </a: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p:txBody>
      </p:sp>
    </p:spTree>
    <p:extLst>
      <p:ext uri="{BB962C8B-B14F-4D97-AF65-F5344CB8AC3E}">
        <p14:creationId xmlns:p14="http://schemas.microsoft.com/office/powerpoint/2010/main" val="3913939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3FABD9D-2831-45D0-B58E-E4911D9E6B7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71" y="393174"/>
            <a:ext cx="12173229" cy="5883192"/>
          </a:xfrm>
          <a:prstGeom prst="rect">
            <a:avLst/>
          </a:prstGeom>
          <a:noFill/>
          <a:ln>
            <a:noFill/>
          </a:ln>
        </p:spPr>
      </p:pic>
      <p:sp>
        <p:nvSpPr>
          <p:cNvPr id="8" name="Rectangle 7"/>
          <p:cNvSpPr/>
          <p:nvPr/>
        </p:nvSpPr>
        <p:spPr>
          <a:xfrm>
            <a:off x="3050163" y="361948"/>
            <a:ext cx="8094018" cy="5914418"/>
          </a:xfrm>
          <a:prstGeom prst="rect">
            <a:avLst/>
          </a:prstGeom>
          <a:solidFill>
            <a:srgbClr val="213441">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00"/>
              </a:solidFill>
              <a:effectLst/>
              <a:uLnTx/>
              <a:uFillTx/>
              <a:latin typeface="Franklin Gothic Medium" panose="020B0603020102020204" pitchFamily="34" charset="0"/>
              <a:ea typeface="+mn-ea"/>
              <a:cs typeface="+mn-cs"/>
            </a:endParaRPr>
          </a:p>
        </p:txBody>
      </p:sp>
      <p:sp>
        <p:nvSpPr>
          <p:cNvPr id="4" name="Text Placeholder 3"/>
          <p:cNvSpPr>
            <a:spLocks noGrp="1"/>
          </p:cNvSpPr>
          <p:nvPr>
            <p:ph type="body" sz="quarter" idx="17"/>
          </p:nvPr>
        </p:nvSpPr>
        <p:spPr/>
        <p:txBody>
          <a:bodyPr/>
          <a:lstStyle/>
          <a:p>
            <a:r>
              <a:rPr lang="en-US" b="1" i="1" dirty="0">
                <a:solidFill>
                  <a:srgbClr val="00B0F0"/>
                </a:solidFill>
              </a:rPr>
              <a:t>In support of the North American and Arctic Defense and Security Network (NAADSN)</a:t>
            </a:r>
          </a:p>
        </p:txBody>
      </p:sp>
      <p:pic>
        <p:nvPicPr>
          <p:cNvPr id="2" name="Picture 1">
            <a:extLst>
              <a:ext uri="{FF2B5EF4-FFF2-40B4-BE49-F238E27FC236}">
                <a16:creationId xmlns:a16="http://schemas.microsoft.com/office/drawing/2014/main" id="{DF0E410F-F8F2-4136-B38C-510B35A474D7}"/>
              </a:ext>
            </a:extLst>
          </p:cNvPr>
          <p:cNvPicPr>
            <a:picLocks noChangeAspect="1"/>
          </p:cNvPicPr>
          <p:nvPr/>
        </p:nvPicPr>
        <p:blipFill>
          <a:blip r:embed="rId3"/>
          <a:stretch>
            <a:fillRect/>
          </a:stretch>
        </p:blipFill>
        <p:spPr>
          <a:xfrm>
            <a:off x="-349" y="414212"/>
            <a:ext cx="3050512" cy="1046499"/>
          </a:xfrm>
          <a:prstGeom prst="rect">
            <a:avLst/>
          </a:prstGeom>
        </p:spPr>
      </p:pic>
      <p:sp>
        <p:nvSpPr>
          <p:cNvPr id="10" name="Rectangle 9">
            <a:extLst>
              <a:ext uri="{FF2B5EF4-FFF2-40B4-BE49-F238E27FC236}">
                <a16:creationId xmlns:a16="http://schemas.microsoft.com/office/drawing/2014/main" id="{0FCF611E-E5C3-4994-B1A1-27CD205DC1EE}"/>
              </a:ext>
            </a:extLst>
          </p:cNvPr>
          <p:cNvSpPr/>
          <p:nvPr/>
        </p:nvSpPr>
        <p:spPr>
          <a:xfrm>
            <a:off x="3259539" y="526454"/>
            <a:ext cx="7884641" cy="7745134"/>
          </a:xfrm>
          <a:prstGeom prst="rect">
            <a:avLst/>
          </a:prstGeom>
          <a:noFill/>
        </p:spPr>
        <p:txBody>
          <a:bodyPr wrap="square">
            <a:spAutoFit/>
          </a:bodyPr>
          <a:lstStyle/>
          <a:p>
            <a:pPr marL="0" marR="498475">
              <a:lnSpc>
                <a:spcPct val="115000"/>
              </a:lnSpc>
              <a:spcBef>
                <a:spcPts val="600"/>
              </a:spcBef>
              <a:spcAft>
                <a:spcPts val="0"/>
              </a:spcAft>
              <a:tabLst>
                <a:tab pos="749935" algn="l"/>
              </a:tabLst>
            </a:pPr>
            <a:r>
              <a:rPr lang="da-DK" sz="1600" dirty="0">
                <a:effectLst/>
                <a:latin typeface="Franklin Gothic Book" panose="020B0503020102020204" pitchFamily="34" charset="0"/>
                <a:ea typeface="Times New Roman" panose="02020603050405020304" pitchFamily="18" charset="0"/>
              </a:rPr>
              <a:t>0940-1050 ADT/1140-1250 MDT/1340-1450 EDT:	</a:t>
            </a:r>
          </a:p>
          <a:p>
            <a:pPr marL="0" marR="498475">
              <a:lnSpc>
                <a:spcPct val="115000"/>
              </a:lnSpc>
              <a:spcBef>
                <a:spcPts val="600"/>
              </a:spcBef>
              <a:spcAft>
                <a:spcPts val="0"/>
              </a:spcAft>
              <a:tabLst>
                <a:tab pos="749935" algn="l"/>
              </a:tabLst>
            </a:pPr>
            <a:endParaRPr lang="en-US" sz="1600" b="1" dirty="0">
              <a:effectLst/>
              <a:latin typeface="Franklin Gothic Book" panose="020B0503020102020204" pitchFamily="34" charset="0"/>
              <a:ea typeface="Times New Roman" panose="02020603050405020304" pitchFamily="18" charset="0"/>
              <a:cs typeface="Calibri" panose="020F0502020204030204" pitchFamily="34" charset="0"/>
            </a:endParaRPr>
          </a:p>
          <a:p>
            <a:pPr marL="0" marR="0">
              <a:lnSpc>
                <a:spcPct val="115000"/>
              </a:lnSpc>
              <a:spcBef>
                <a:spcPts val="0"/>
              </a:spcBef>
              <a:spcAft>
                <a:spcPts val="0"/>
              </a:spcAft>
            </a:pPr>
            <a:r>
              <a:rPr lang="en-US" sz="1600" b="1" u="sng" dirty="0">
                <a:solidFill>
                  <a:srgbClr val="FFFF00"/>
                </a:solidFill>
                <a:latin typeface="Franklin Gothic Book" panose="020B0503020102020204" pitchFamily="34" charset="0"/>
                <a:ea typeface="Times New Roman" panose="02020603050405020304" pitchFamily="18" charset="0"/>
                <a:cs typeface="Calibri" panose="020F0502020204030204" pitchFamily="34" charset="0"/>
              </a:rPr>
              <a:t>ACCUSARS II Panel #3.</a:t>
            </a:r>
            <a:r>
              <a:rPr lang="en-US" sz="1600" b="1" dirty="0">
                <a:effectLst/>
                <a:latin typeface="Franklin Gothic Book" panose="020B0503020102020204" pitchFamily="34" charset="0"/>
                <a:ea typeface="Times New Roman" panose="02020603050405020304" pitchFamily="18" charset="0"/>
                <a:cs typeface="Calibri" panose="020F0502020204030204" pitchFamily="34" charset="0"/>
              </a:rPr>
              <a:t>The Insights into Maritime operations and environmental change.</a:t>
            </a:r>
          </a:p>
          <a:p>
            <a:pPr marL="0" marR="0">
              <a:lnSpc>
                <a:spcPct val="115000"/>
              </a:lnSpc>
              <a:spcBef>
                <a:spcPts val="0"/>
              </a:spcBef>
              <a:spcAft>
                <a:spcPts val="0"/>
              </a:spcAft>
            </a:pPr>
            <a:endParaRPr lang="en-US" sz="1400" b="1" i="1" dirty="0">
              <a:solidFill>
                <a:srgbClr val="000000"/>
              </a:solidFill>
              <a:effectLst/>
              <a:latin typeface="Franklin Gothic Book" panose="020B0503020102020204" pitchFamily="34" charset="0"/>
              <a:ea typeface="Times New Roman" panose="02020603050405020304" pitchFamily="18" charset="0"/>
              <a:cs typeface="Calibri" panose="020F0502020204030204" pitchFamily="34" charset="0"/>
            </a:endParaRPr>
          </a:p>
          <a:p>
            <a:pPr marL="0" marR="0">
              <a:lnSpc>
                <a:spcPct val="115000"/>
              </a:lnSpc>
              <a:spcBef>
                <a:spcPts val="0"/>
              </a:spcBef>
              <a:spcAft>
                <a:spcPts val="0"/>
              </a:spcAft>
            </a:pPr>
            <a:r>
              <a:rPr lang="en-US" sz="1600" b="1"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Calibri" panose="020F0502020204030204" pitchFamily="34" charset="0"/>
              </a:rPr>
              <a:t>Panel Moderator:</a:t>
            </a:r>
            <a:r>
              <a:rPr lang="en-US" sz="1600"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Calibri" panose="020F0502020204030204" pitchFamily="34" charset="0"/>
              </a:rPr>
              <a:t> </a:t>
            </a:r>
            <a:r>
              <a:rPr lang="en-US" sz="1600" b="1"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Calibri" panose="020F0502020204030204" pitchFamily="34" charset="0"/>
              </a:rPr>
              <a:t>Troy Bouffard</a:t>
            </a:r>
            <a:r>
              <a:rPr lang="en-US" sz="1600"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Calibri" panose="020F0502020204030204" pitchFamily="34" charset="0"/>
              </a:rPr>
              <a:t>, Center for Arctic Security and Resilience, UAF, Fairbanks, Alaska</a:t>
            </a:r>
          </a:p>
          <a:p>
            <a:pPr marL="0" marR="0">
              <a:lnSpc>
                <a:spcPct val="115000"/>
              </a:lnSpc>
              <a:spcBef>
                <a:spcPts val="0"/>
              </a:spcBef>
              <a:spcAft>
                <a:spcPts val="0"/>
              </a:spcAft>
            </a:pPr>
            <a:endParaRPr lang="en-US" sz="700" dirty="0">
              <a:solidFill>
                <a:schemeClr val="bg1">
                  <a:lumMod val="10000"/>
                  <a:lumOff val="90000"/>
                </a:schemeClr>
              </a:solidFill>
              <a:effectLst/>
              <a:latin typeface="Times New Roman" panose="02020603050405020304" pitchFamily="18" charset="0"/>
              <a:ea typeface="Times New Roman" panose="02020603050405020304" pitchFamily="18" charset="0"/>
            </a:endParaRPr>
          </a:p>
          <a:p>
            <a:pPr marL="0" marR="0">
              <a:lnSpc>
                <a:spcPct val="115000"/>
              </a:lnSpc>
              <a:spcBef>
                <a:spcPts val="0"/>
              </a:spcBef>
              <a:spcAft>
                <a:spcPts val="0"/>
              </a:spcAft>
            </a:pPr>
            <a:endParaRPr lang="en-US" sz="700" dirty="0">
              <a:solidFill>
                <a:schemeClr val="bg1">
                  <a:lumMod val="10000"/>
                  <a:lumOff val="90000"/>
                </a:schemeClr>
              </a:solidFill>
              <a:latin typeface="Times New Roman" panose="02020603050405020304" pitchFamily="18" charset="0"/>
              <a:ea typeface="Times New Roman" panose="02020603050405020304" pitchFamily="18" charset="0"/>
            </a:endParaRPr>
          </a:p>
          <a:p>
            <a:pPr marL="0" marR="0">
              <a:lnSpc>
                <a:spcPct val="115000"/>
              </a:lnSpc>
              <a:spcBef>
                <a:spcPts val="0"/>
              </a:spcBef>
              <a:spcAft>
                <a:spcPts val="0"/>
              </a:spcAft>
            </a:pPr>
            <a:endParaRPr lang="en-US" sz="700" dirty="0">
              <a:solidFill>
                <a:schemeClr val="bg1">
                  <a:lumMod val="10000"/>
                  <a:lumOff val="90000"/>
                </a:schemeClr>
              </a:solidFill>
              <a:effectLst/>
              <a:latin typeface="Times New Roman" panose="02020603050405020304" pitchFamily="18" charset="0"/>
              <a:ea typeface="Times New Roman" panose="02020603050405020304" pitchFamily="18" charset="0"/>
            </a:endParaRPr>
          </a:p>
          <a:p>
            <a:pPr marL="0" marR="0">
              <a:lnSpc>
                <a:spcPct val="115000"/>
              </a:lnSpc>
              <a:spcBef>
                <a:spcPts val="0"/>
              </a:spcBef>
              <a:spcAft>
                <a:spcPts val="0"/>
              </a:spcAft>
            </a:pPr>
            <a:endParaRPr lang="en-US" sz="700" dirty="0">
              <a:solidFill>
                <a:schemeClr val="bg1">
                  <a:lumMod val="10000"/>
                  <a:lumOff val="90000"/>
                </a:schemeClr>
              </a:solidFill>
              <a:latin typeface="Times New Roman" panose="02020603050405020304" pitchFamily="18" charset="0"/>
              <a:ea typeface="Times New Roman" panose="02020603050405020304" pitchFamily="18" charset="0"/>
            </a:endParaRPr>
          </a:p>
          <a:p>
            <a:pPr marL="0" marR="0">
              <a:lnSpc>
                <a:spcPct val="115000"/>
              </a:lnSpc>
              <a:spcBef>
                <a:spcPts val="0"/>
              </a:spcBef>
              <a:spcAft>
                <a:spcPts val="0"/>
              </a:spcAft>
            </a:pPr>
            <a:endParaRPr lang="en-US" sz="700" dirty="0">
              <a:solidFill>
                <a:schemeClr val="bg1">
                  <a:lumMod val="10000"/>
                  <a:lumOff val="90000"/>
                </a:schemeClr>
              </a:solidFill>
              <a:effectLst/>
              <a:latin typeface="Times New Roman" panose="02020603050405020304" pitchFamily="18" charset="0"/>
              <a:ea typeface="Times New Roman" panose="02020603050405020304" pitchFamily="18" charset="0"/>
            </a:endParaRPr>
          </a:p>
          <a:p>
            <a:pPr marL="0" marR="0">
              <a:lnSpc>
                <a:spcPct val="115000"/>
              </a:lnSpc>
              <a:spcBef>
                <a:spcPts val="0"/>
              </a:spcBef>
              <a:spcAft>
                <a:spcPts val="0"/>
              </a:spcAft>
            </a:pPr>
            <a:r>
              <a:rPr lang="en-US" sz="1400" b="1"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Calibri" panose="020F0502020204030204" pitchFamily="34" charset="0"/>
              </a:rPr>
              <a:t>Panelists: </a:t>
            </a:r>
            <a:endParaRPr lang="en-US" sz="1400" dirty="0">
              <a:solidFill>
                <a:schemeClr val="bg1">
                  <a:lumMod val="10000"/>
                  <a:lumOff val="90000"/>
                </a:schemeClr>
              </a:solidFill>
              <a:effectLst/>
              <a:latin typeface="Times New Roman" panose="02020603050405020304" pitchFamily="18" charset="0"/>
              <a:ea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400" b="1" dirty="0">
                <a:effectLst/>
                <a:latin typeface="Franklin Gothic Book" panose="020B0503020102020204" pitchFamily="34" charset="0"/>
                <a:ea typeface="Times New Roman" panose="02020603050405020304" pitchFamily="18" charset="0"/>
                <a:cs typeface="Calibri" panose="020F0502020204030204" pitchFamily="34" charset="0"/>
              </a:rPr>
              <a:t>Dr. Lilian “Doc” Alessa</a:t>
            </a:r>
            <a:r>
              <a:rPr lang="en-US" sz="1400" dirty="0">
                <a:effectLst/>
                <a:latin typeface="Franklin Gothic Book" panose="020B0503020102020204" pitchFamily="34" charset="0"/>
                <a:ea typeface="Times New Roman" panose="02020603050405020304" pitchFamily="18" charset="0"/>
                <a:cs typeface="Calibri" panose="020F0502020204030204" pitchFamily="34" charset="0"/>
              </a:rPr>
              <a:t>, President’s Professor, University of Idaho, Moscow Idaho</a:t>
            </a:r>
            <a:r>
              <a:rPr lang="en-US" sz="1400"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Calibri" panose="020F0502020204030204" pitchFamily="34" charset="0"/>
              </a:rPr>
              <a:t>.  </a:t>
            </a:r>
          </a:p>
          <a:p>
            <a:pPr marL="342900" marR="0" lvl="0" indent="-342900">
              <a:lnSpc>
                <a:spcPct val="115000"/>
              </a:lnSpc>
              <a:spcBef>
                <a:spcPts val="0"/>
              </a:spcBef>
              <a:spcAft>
                <a:spcPts val="0"/>
              </a:spcAft>
              <a:buFont typeface="Symbol" panose="05050102010706020507" pitchFamily="18" charset="2"/>
              <a:buChar char=""/>
            </a:pPr>
            <a:r>
              <a:rPr lang="en-US" sz="1400" b="1" dirty="0">
                <a:effectLst/>
                <a:latin typeface="Franklin Gothic Book" panose="020B0503020102020204" pitchFamily="34" charset="0"/>
                <a:ea typeface="Times New Roman" panose="02020603050405020304" pitchFamily="18" charset="0"/>
                <a:cs typeface="Calibri" panose="020F0502020204030204" pitchFamily="34" charset="0"/>
              </a:rPr>
              <a:t>Mr. Shannon Jenkins</a:t>
            </a:r>
            <a:r>
              <a:rPr lang="en-US" sz="1400" dirty="0">
                <a:effectLst/>
                <a:latin typeface="Franklin Gothic Book" panose="020B0503020102020204" pitchFamily="34" charset="0"/>
                <a:ea typeface="Times New Roman" panose="02020603050405020304" pitchFamily="18" charset="0"/>
                <a:cs typeface="Calibri" panose="020F0502020204030204" pitchFamily="34" charset="0"/>
              </a:rPr>
              <a:t>, USCG, USCG Senior Arctic Policy Advisor, HQ USCG (CG-5PW). </a:t>
            </a:r>
          </a:p>
          <a:p>
            <a:pPr marL="342900" marR="0" lvl="0" indent="-342900">
              <a:lnSpc>
                <a:spcPct val="115000"/>
              </a:lnSpc>
              <a:spcBef>
                <a:spcPts val="0"/>
              </a:spcBef>
              <a:spcAft>
                <a:spcPts val="0"/>
              </a:spcAft>
              <a:buFont typeface="Symbol" panose="05050102010706020507" pitchFamily="18" charset="2"/>
              <a:buChar char=""/>
            </a:pPr>
            <a:r>
              <a:rPr lang="en-US" sz="1400" b="1" dirty="0">
                <a:effectLst/>
                <a:latin typeface="Franklin Gothic Book" panose="020B0503020102020204" pitchFamily="34" charset="0"/>
                <a:ea typeface="Times New Roman" panose="02020603050405020304" pitchFamily="18" charset="0"/>
                <a:cs typeface="Calibri" panose="020F0502020204030204" pitchFamily="34" charset="0"/>
              </a:rPr>
              <a:t>Dr. Craig Tweedie</a:t>
            </a:r>
            <a:r>
              <a:rPr lang="en-US" sz="1400" dirty="0">
                <a:effectLst/>
                <a:latin typeface="Franklin Gothic Book" panose="020B0503020102020204" pitchFamily="34" charset="0"/>
                <a:ea typeface="Times New Roman" panose="02020603050405020304" pitchFamily="18" charset="0"/>
                <a:cs typeface="Calibri" panose="020F0502020204030204" pitchFamily="34" charset="0"/>
              </a:rPr>
              <a:t>, Professor, Biological Sciences - Environmental Science and Engineering - Environmental Science (College of Science) University of Texas, El Paso, Texas. </a:t>
            </a:r>
          </a:p>
          <a:p>
            <a:pPr marL="342900" marR="0" lvl="0" indent="-342900">
              <a:lnSpc>
                <a:spcPct val="115000"/>
              </a:lnSpc>
              <a:spcBef>
                <a:spcPts val="0"/>
              </a:spcBef>
              <a:spcAft>
                <a:spcPts val="0"/>
              </a:spcAft>
              <a:buFont typeface="Symbol" panose="05050102010706020507" pitchFamily="18" charset="2"/>
              <a:buChar char=""/>
            </a:pPr>
            <a:r>
              <a:rPr lang="en-US" sz="1400" b="1" dirty="0">
                <a:effectLst/>
                <a:latin typeface="Franklin Gothic Book" panose="020B0503020102020204" pitchFamily="34" charset="0"/>
                <a:ea typeface="Times New Roman" panose="02020603050405020304" pitchFamily="18" charset="0"/>
                <a:cs typeface="Calibri" panose="020F0502020204030204" pitchFamily="34" charset="0"/>
              </a:rPr>
              <a:t>Dr. Adam </a:t>
            </a:r>
            <a:r>
              <a:rPr lang="en-US" sz="1400" b="1" dirty="0" err="1">
                <a:effectLst/>
                <a:latin typeface="Franklin Gothic Book" panose="020B0503020102020204" pitchFamily="34" charset="0"/>
                <a:ea typeface="Times New Roman" panose="02020603050405020304" pitchFamily="18" charset="0"/>
                <a:cs typeface="Calibri" panose="020F0502020204030204" pitchFamily="34" charset="0"/>
              </a:rPr>
              <a:t>Lajeunesse</a:t>
            </a:r>
            <a:r>
              <a:rPr lang="en-US" sz="1400" dirty="0">
                <a:effectLst/>
                <a:latin typeface="Franklin Gothic Book" panose="020B0503020102020204" pitchFamily="34" charset="0"/>
                <a:ea typeface="Times New Roman" panose="02020603050405020304" pitchFamily="18" charset="0"/>
                <a:cs typeface="Calibri" panose="020F0502020204030204" pitchFamily="34" charset="0"/>
              </a:rPr>
              <a:t>, Irving Shipbuilding Chair in Canadian Arctic Marine Security Policy and Assistant Professor at the Brian Mulroney Institute of Government, St. Francis Xavier University, Antigonish, Nova Scotia.</a:t>
            </a:r>
          </a:p>
          <a:p>
            <a:pPr marL="342900" marR="0" lvl="0" indent="-342900">
              <a:lnSpc>
                <a:spcPct val="115000"/>
              </a:lnSpc>
              <a:spcBef>
                <a:spcPts val="0"/>
              </a:spcBef>
              <a:spcAft>
                <a:spcPts val="0"/>
              </a:spcAft>
              <a:buFont typeface="Symbol" panose="05050102010706020507" pitchFamily="18" charset="2"/>
              <a:buChar char=""/>
            </a:pPr>
            <a:r>
              <a:rPr lang="en-US" sz="1400" b="1" dirty="0" err="1">
                <a:effectLst/>
                <a:latin typeface="Franklin Gothic Book" panose="020B0503020102020204" pitchFamily="34" charset="0"/>
                <a:ea typeface="Times New Roman" panose="02020603050405020304" pitchFamily="18" charset="0"/>
                <a:cs typeface="Times New Roman" panose="02020603050405020304" pitchFamily="18" charset="0"/>
              </a:rPr>
              <a:t>LCdr</a:t>
            </a:r>
            <a:r>
              <a:rPr lang="en-US" sz="1400" b="1" dirty="0">
                <a:effectLst/>
                <a:latin typeface="Franklin Gothic Book" panose="020B0503020102020204" pitchFamily="34" charset="0"/>
                <a:ea typeface="Times New Roman" panose="02020603050405020304" pitchFamily="18" charset="0"/>
                <a:cs typeface="Times New Roman" panose="02020603050405020304" pitchFamily="18" charset="0"/>
              </a:rPr>
              <a:t> Hal Shiels</a:t>
            </a:r>
            <a:r>
              <a:rPr lang="en-US" sz="1400" dirty="0">
                <a:effectLst/>
                <a:latin typeface="Franklin Gothic Book" panose="020B0503020102020204" pitchFamily="34" charset="0"/>
                <a:ea typeface="Times New Roman" panose="02020603050405020304" pitchFamily="18" charset="0"/>
                <a:cs typeface="Times New Roman" panose="02020603050405020304" pitchFamily="18" charset="0"/>
              </a:rPr>
              <a:t>, Royal Canadian Navy, Ottawa</a:t>
            </a:r>
            <a:r>
              <a:rPr lang="en-US" sz="1400"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Times New Roman" panose="02020603050405020304" pitchFamily="18" charset="0"/>
              </a:rPr>
              <a:t>. </a:t>
            </a:r>
          </a:p>
          <a:p>
            <a:pPr marL="342900" marR="0" lvl="0" indent="-342900">
              <a:lnSpc>
                <a:spcPct val="115000"/>
              </a:lnSpc>
              <a:spcBef>
                <a:spcPts val="0"/>
              </a:spcBef>
              <a:spcAft>
                <a:spcPts val="0"/>
              </a:spcAft>
              <a:buFont typeface="Symbol" panose="05050102010706020507" pitchFamily="18" charset="2"/>
              <a:buChar char=""/>
            </a:pPr>
            <a:r>
              <a:rPr lang="en-US" sz="1400" b="1"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Times New Roman" panose="02020603050405020304" pitchFamily="18" charset="0"/>
              </a:rPr>
              <a:t>Mr. Steve Thompson</a:t>
            </a:r>
            <a:r>
              <a:rPr lang="en-US" sz="1400" dirty="0">
                <a:solidFill>
                  <a:schemeClr val="bg1">
                    <a:lumMod val="10000"/>
                    <a:lumOff val="90000"/>
                  </a:schemeClr>
                </a:solidFill>
                <a:effectLst/>
                <a:latin typeface="Franklin Gothic Book" panose="020B0503020102020204" pitchFamily="34" charset="0"/>
                <a:ea typeface="Times New Roman" panose="02020603050405020304" pitchFamily="18" charset="0"/>
                <a:cs typeface="Times New Roman" panose="02020603050405020304" pitchFamily="18" charset="0"/>
              </a:rPr>
              <a:t>, Acting Superintendent, Maritime Search and Rescue – Canadian Coast Guard, Arctic Region, Ottawa.</a:t>
            </a:r>
            <a:endParaRPr kumimoji="0" lang="en-US" sz="11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1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1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1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1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1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p:txBody>
      </p:sp>
      <p:pic>
        <p:nvPicPr>
          <p:cNvPr id="15" name="Picture 14">
            <a:extLst>
              <a:ext uri="{FF2B5EF4-FFF2-40B4-BE49-F238E27FC236}">
                <a16:creationId xmlns:a16="http://schemas.microsoft.com/office/drawing/2014/main" id="{F99E6B90-CD3B-434F-98D1-D7C6A8E77D59}"/>
              </a:ext>
            </a:extLst>
          </p:cNvPr>
          <p:cNvPicPr/>
          <p:nvPr/>
        </p:nvPicPr>
        <p:blipFill rotWithShape="1">
          <a:blip r:embed="rId4" cstate="print">
            <a:extLst>
              <a:ext uri="{28A0092B-C50C-407E-A947-70E740481C1C}">
                <a14:useLocalDpi xmlns:a14="http://schemas.microsoft.com/office/drawing/2010/main" val="0"/>
              </a:ext>
            </a:extLst>
          </a:blip>
          <a:srcRect l="-9262" t="9" r="9262" b="-9"/>
          <a:stretch/>
        </p:blipFill>
        <p:spPr bwMode="auto">
          <a:xfrm>
            <a:off x="9050783" y="2083469"/>
            <a:ext cx="981739" cy="914984"/>
          </a:xfrm>
          <a:prstGeom prst="rect">
            <a:avLst/>
          </a:prstGeom>
          <a:noFill/>
        </p:spPr>
      </p:pic>
      <p:pic>
        <p:nvPicPr>
          <p:cNvPr id="16" name="Picture 15">
            <a:extLst>
              <a:ext uri="{FF2B5EF4-FFF2-40B4-BE49-F238E27FC236}">
                <a16:creationId xmlns:a16="http://schemas.microsoft.com/office/drawing/2014/main" id="{BAA90BB2-2C19-4E8B-86E7-9A133C0A1626}"/>
              </a:ext>
            </a:extLst>
          </p:cNvPr>
          <p:cNvPicPr>
            <a:picLocks noChangeAspect="1"/>
          </p:cNvPicPr>
          <p:nvPr/>
        </p:nvPicPr>
        <p:blipFill>
          <a:blip r:embed="rId5"/>
          <a:stretch>
            <a:fillRect/>
          </a:stretch>
        </p:blipFill>
        <p:spPr>
          <a:xfrm>
            <a:off x="302187" y="1926075"/>
            <a:ext cx="1178656" cy="1280271"/>
          </a:xfrm>
          <a:prstGeom prst="rect">
            <a:avLst/>
          </a:prstGeom>
        </p:spPr>
      </p:pic>
      <p:pic>
        <p:nvPicPr>
          <p:cNvPr id="17" name="Picture 16">
            <a:extLst>
              <a:ext uri="{FF2B5EF4-FFF2-40B4-BE49-F238E27FC236}">
                <a16:creationId xmlns:a16="http://schemas.microsoft.com/office/drawing/2014/main" id="{6BF0DACB-B8E7-473D-A5D1-3D4484D9BDD2}"/>
              </a:ext>
            </a:extLst>
          </p:cNvPr>
          <p:cNvPicPr>
            <a:picLocks noChangeAspect="1"/>
          </p:cNvPicPr>
          <p:nvPr/>
        </p:nvPicPr>
        <p:blipFill rotWithShape="1">
          <a:blip r:embed="rId6"/>
          <a:srcRect t="8383"/>
          <a:stretch/>
        </p:blipFill>
        <p:spPr>
          <a:xfrm>
            <a:off x="1696831" y="1926075"/>
            <a:ext cx="1047950" cy="1277623"/>
          </a:xfrm>
          <a:prstGeom prst="rect">
            <a:avLst/>
          </a:prstGeom>
        </p:spPr>
      </p:pic>
      <p:pic>
        <p:nvPicPr>
          <p:cNvPr id="18" name="Picture 17">
            <a:extLst>
              <a:ext uri="{FF2B5EF4-FFF2-40B4-BE49-F238E27FC236}">
                <a16:creationId xmlns:a16="http://schemas.microsoft.com/office/drawing/2014/main" id="{E44C5B09-637B-41F3-BF83-09349DB36228}"/>
              </a:ext>
            </a:extLst>
          </p:cNvPr>
          <p:cNvPicPr>
            <a:picLocks noChangeAspect="1"/>
          </p:cNvPicPr>
          <p:nvPr/>
        </p:nvPicPr>
        <p:blipFill rotWithShape="1">
          <a:blip r:embed="rId7"/>
          <a:srcRect b="21783"/>
          <a:stretch/>
        </p:blipFill>
        <p:spPr>
          <a:xfrm>
            <a:off x="333682" y="3353824"/>
            <a:ext cx="1115665" cy="1196901"/>
          </a:xfrm>
          <a:prstGeom prst="rect">
            <a:avLst/>
          </a:prstGeom>
        </p:spPr>
      </p:pic>
      <p:pic>
        <p:nvPicPr>
          <p:cNvPr id="19" name="Picture 18">
            <a:extLst>
              <a:ext uri="{FF2B5EF4-FFF2-40B4-BE49-F238E27FC236}">
                <a16:creationId xmlns:a16="http://schemas.microsoft.com/office/drawing/2014/main" id="{874EA553-07FA-4A87-BB62-9878060AECA9}"/>
              </a:ext>
            </a:extLst>
          </p:cNvPr>
          <p:cNvPicPr/>
          <p:nvPr/>
        </p:nvPicPr>
        <p:blipFill>
          <a:blip r:embed="rId8"/>
          <a:stretch>
            <a:fillRect/>
          </a:stretch>
        </p:blipFill>
        <p:spPr>
          <a:xfrm>
            <a:off x="1655839" y="3353824"/>
            <a:ext cx="1115666" cy="1196368"/>
          </a:xfrm>
          <a:prstGeom prst="rect">
            <a:avLst/>
          </a:prstGeom>
        </p:spPr>
      </p:pic>
      <p:pic>
        <p:nvPicPr>
          <p:cNvPr id="20" name="Picture 19">
            <a:extLst>
              <a:ext uri="{FF2B5EF4-FFF2-40B4-BE49-F238E27FC236}">
                <a16:creationId xmlns:a16="http://schemas.microsoft.com/office/drawing/2014/main" id="{53239321-58C4-4233-8BE6-5CAE85BBB67F}"/>
              </a:ext>
            </a:extLst>
          </p:cNvPr>
          <p:cNvPicPr/>
          <p:nvPr/>
        </p:nvPicPr>
        <p:blipFill>
          <a:blip r:embed="rId9"/>
          <a:stretch>
            <a:fillRect/>
          </a:stretch>
        </p:blipFill>
        <p:spPr>
          <a:xfrm>
            <a:off x="400645" y="4741427"/>
            <a:ext cx="1115665" cy="1066054"/>
          </a:xfrm>
          <a:prstGeom prst="rect">
            <a:avLst/>
          </a:prstGeom>
        </p:spPr>
      </p:pic>
      <p:pic>
        <p:nvPicPr>
          <p:cNvPr id="21" name="Picture 20">
            <a:extLst>
              <a:ext uri="{FF2B5EF4-FFF2-40B4-BE49-F238E27FC236}">
                <a16:creationId xmlns:a16="http://schemas.microsoft.com/office/drawing/2014/main" id="{CEB90099-0C7B-49A2-9621-4D4190551234}"/>
              </a:ext>
            </a:extLst>
          </p:cNvPr>
          <p:cNvPicPr/>
          <p:nvPr/>
        </p:nvPicPr>
        <p:blipFill rotWithShape="1">
          <a:blip r:embed="rId10" cstate="print">
            <a:extLst>
              <a:ext uri="{28A0092B-C50C-407E-A947-70E740481C1C}">
                <a14:useLocalDpi xmlns:a14="http://schemas.microsoft.com/office/drawing/2010/main" val="0"/>
              </a:ext>
            </a:extLst>
          </a:blip>
          <a:srcRect l="27285" t="11542" r="23781" b="20842"/>
          <a:stretch/>
        </p:blipFill>
        <p:spPr bwMode="auto">
          <a:xfrm>
            <a:off x="1655839" y="4741427"/>
            <a:ext cx="1088942" cy="106605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74454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3FABD9D-2831-45D0-B58E-E4911D9E6B7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71" y="393174"/>
            <a:ext cx="12173229" cy="5883192"/>
          </a:xfrm>
          <a:prstGeom prst="rect">
            <a:avLst/>
          </a:prstGeom>
          <a:noFill/>
          <a:ln>
            <a:noFill/>
          </a:ln>
        </p:spPr>
      </p:pic>
      <p:sp>
        <p:nvSpPr>
          <p:cNvPr id="8" name="Rectangle 7"/>
          <p:cNvSpPr/>
          <p:nvPr/>
        </p:nvSpPr>
        <p:spPr>
          <a:xfrm>
            <a:off x="3050163" y="361948"/>
            <a:ext cx="8094018" cy="5914418"/>
          </a:xfrm>
          <a:prstGeom prst="rect">
            <a:avLst/>
          </a:prstGeom>
          <a:solidFill>
            <a:srgbClr val="213441">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00"/>
              </a:solidFill>
              <a:effectLst/>
              <a:uLnTx/>
              <a:uFillTx/>
              <a:latin typeface="Franklin Gothic Medium" panose="020B0603020102020204" pitchFamily="34" charset="0"/>
              <a:ea typeface="+mn-ea"/>
              <a:cs typeface="+mn-cs"/>
            </a:endParaRPr>
          </a:p>
        </p:txBody>
      </p:sp>
      <p:sp>
        <p:nvSpPr>
          <p:cNvPr id="4" name="Text Placeholder 3"/>
          <p:cNvSpPr>
            <a:spLocks noGrp="1"/>
          </p:cNvSpPr>
          <p:nvPr>
            <p:ph type="body" sz="quarter" idx="17"/>
          </p:nvPr>
        </p:nvSpPr>
        <p:spPr/>
        <p:txBody>
          <a:bodyPr/>
          <a:lstStyle/>
          <a:p>
            <a:r>
              <a:rPr lang="en-US" b="1" i="1" dirty="0">
                <a:solidFill>
                  <a:srgbClr val="00B0F0"/>
                </a:solidFill>
              </a:rPr>
              <a:t>In support of the North American and Arctic Defense and Security Network (NAADSN)</a:t>
            </a:r>
          </a:p>
        </p:txBody>
      </p:sp>
      <p:pic>
        <p:nvPicPr>
          <p:cNvPr id="2" name="Picture 1">
            <a:extLst>
              <a:ext uri="{FF2B5EF4-FFF2-40B4-BE49-F238E27FC236}">
                <a16:creationId xmlns:a16="http://schemas.microsoft.com/office/drawing/2014/main" id="{DF0E410F-F8F2-4136-B38C-510B35A474D7}"/>
              </a:ext>
            </a:extLst>
          </p:cNvPr>
          <p:cNvPicPr>
            <a:picLocks noChangeAspect="1"/>
          </p:cNvPicPr>
          <p:nvPr/>
        </p:nvPicPr>
        <p:blipFill>
          <a:blip r:embed="rId3"/>
          <a:stretch>
            <a:fillRect/>
          </a:stretch>
        </p:blipFill>
        <p:spPr>
          <a:xfrm>
            <a:off x="18771" y="2811520"/>
            <a:ext cx="3050512" cy="1046499"/>
          </a:xfrm>
          <a:prstGeom prst="rect">
            <a:avLst/>
          </a:prstGeom>
        </p:spPr>
      </p:pic>
      <p:sp>
        <p:nvSpPr>
          <p:cNvPr id="10" name="Rectangle 9">
            <a:extLst>
              <a:ext uri="{FF2B5EF4-FFF2-40B4-BE49-F238E27FC236}">
                <a16:creationId xmlns:a16="http://schemas.microsoft.com/office/drawing/2014/main" id="{0FCF611E-E5C3-4994-B1A1-27CD205DC1EE}"/>
              </a:ext>
            </a:extLst>
          </p:cNvPr>
          <p:cNvSpPr/>
          <p:nvPr/>
        </p:nvSpPr>
        <p:spPr>
          <a:xfrm>
            <a:off x="3259540" y="526454"/>
            <a:ext cx="7675264" cy="4788170"/>
          </a:xfrm>
          <a:prstGeom prst="rect">
            <a:avLst/>
          </a:prstGeom>
          <a:noFill/>
        </p:spPr>
        <p:txBody>
          <a:bodyPr wrap="square">
            <a:spAutoFit/>
          </a:bodyPr>
          <a:lstStyle/>
          <a:p>
            <a:pPr marL="0" marR="0">
              <a:lnSpc>
                <a:spcPct val="115000"/>
              </a:lnSpc>
              <a:spcBef>
                <a:spcPts val="0"/>
              </a:spcBef>
              <a:spcAft>
                <a:spcPts val="0"/>
              </a:spcAft>
            </a:pPr>
            <a:r>
              <a:rPr lang="da-DK" sz="1800" dirty="0">
                <a:effectLst/>
                <a:latin typeface="Franklin Gothic Book" panose="020B0503020102020204" pitchFamily="34" charset="0"/>
                <a:ea typeface="Calibri" panose="020F0502020204030204" pitchFamily="34" charset="0"/>
                <a:cs typeface="Calibri" panose="020F0502020204030204" pitchFamily="34" charset="0"/>
              </a:rPr>
              <a:t>1050-1105 ADT/1250-1305 MDT/1450-1305 EDT</a:t>
            </a:r>
          </a:p>
          <a:p>
            <a:pPr marL="0" marR="0">
              <a:lnSpc>
                <a:spcPct val="115000"/>
              </a:lnSpc>
              <a:spcBef>
                <a:spcPts val="0"/>
              </a:spcBef>
              <a:spcAft>
                <a:spcPts val="0"/>
              </a:spcAft>
            </a:pPr>
            <a:endParaRPr lang="en-US" sz="1800" b="1" u="sng" dirty="0">
              <a:effectLst/>
              <a:latin typeface="Franklin Gothic Book" panose="020B0503020102020204" pitchFamily="34" charset="0"/>
              <a:ea typeface="Times New Roman" panose="02020603050405020304" pitchFamily="18" charset="0"/>
            </a:endParaRPr>
          </a:p>
          <a:p>
            <a:pPr marL="0" marR="498475">
              <a:lnSpc>
                <a:spcPct val="115000"/>
              </a:lnSpc>
              <a:spcBef>
                <a:spcPts val="600"/>
              </a:spcBef>
              <a:spcAft>
                <a:spcPts val="0"/>
              </a:spcAft>
              <a:tabLst>
                <a:tab pos="749935" algn="l"/>
              </a:tabLst>
            </a:pPr>
            <a:r>
              <a:rPr lang="en-US" sz="1800" b="1" u="sng" dirty="0">
                <a:solidFill>
                  <a:srgbClr val="FFFF00"/>
                </a:solidFill>
                <a:effectLst/>
                <a:latin typeface="Franklin Gothic Book" panose="020B0503020102020204" pitchFamily="34" charset="0"/>
                <a:ea typeface="Times New Roman" panose="02020603050405020304" pitchFamily="18" charset="0"/>
              </a:rPr>
              <a:t>Introduction to Strategic Foresight Activity 2.</a:t>
            </a:r>
            <a:r>
              <a:rPr lang="en-US" sz="1800" b="1" dirty="0">
                <a:solidFill>
                  <a:srgbClr val="FFFF00"/>
                </a:solidFill>
                <a:effectLst/>
                <a:latin typeface="Franklin Gothic Book" panose="020B0503020102020204" pitchFamily="34" charset="0"/>
                <a:ea typeface="Times New Roman" panose="02020603050405020304" pitchFamily="18" charset="0"/>
              </a:rPr>
              <a:t> </a:t>
            </a:r>
            <a:r>
              <a:rPr lang="en-US" sz="1800" dirty="0">
                <a:effectLst/>
                <a:latin typeface="Franklin Gothic Book" panose="020B0503020102020204" pitchFamily="34" charset="0"/>
                <a:ea typeface="Times New Roman" panose="02020603050405020304" pitchFamily="18" charset="0"/>
              </a:rPr>
              <a:t>A 15 min orientation of Activity 2 by CDR Aaron Delano-Johnson, USCG and LCDR Ryan Hawn, USCG HQ USCG DCO-X (Evergreen), Washington D.C. </a:t>
            </a: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p:txBody>
      </p:sp>
      <p:pic>
        <p:nvPicPr>
          <p:cNvPr id="12" name="Picture 11">
            <a:extLst>
              <a:ext uri="{FF2B5EF4-FFF2-40B4-BE49-F238E27FC236}">
                <a16:creationId xmlns:a16="http://schemas.microsoft.com/office/drawing/2014/main" id="{4556EE89-5D65-4321-BAE7-9EEDD453ABFB}"/>
              </a:ext>
            </a:extLst>
          </p:cNvPr>
          <p:cNvPicPr/>
          <p:nvPr/>
        </p:nvPicPr>
        <p:blipFill>
          <a:blip r:embed="rId4">
            <a:extLst>
              <a:ext uri="{28A0092B-C50C-407E-A947-70E740481C1C}">
                <a14:useLocalDpi xmlns:a14="http://schemas.microsoft.com/office/drawing/2010/main" val="0"/>
              </a:ext>
            </a:extLst>
          </a:blip>
          <a:srcRect/>
          <a:stretch/>
        </p:blipFill>
        <p:spPr bwMode="auto">
          <a:xfrm>
            <a:off x="4418251" y="3093720"/>
            <a:ext cx="1897589" cy="2133736"/>
          </a:xfrm>
          <a:prstGeom prst="rect">
            <a:avLst/>
          </a:prstGeom>
          <a:noFill/>
          <a:ln>
            <a:noFill/>
          </a:ln>
        </p:spPr>
      </p:pic>
      <p:pic>
        <p:nvPicPr>
          <p:cNvPr id="3" name="Picture 2">
            <a:extLst>
              <a:ext uri="{FF2B5EF4-FFF2-40B4-BE49-F238E27FC236}">
                <a16:creationId xmlns:a16="http://schemas.microsoft.com/office/drawing/2014/main" id="{189F96D6-AE82-4C9C-AD86-8C0DD2AAE68C}"/>
              </a:ext>
            </a:extLst>
          </p:cNvPr>
          <p:cNvPicPr>
            <a:picLocks noChangeAspect="1"/>
          </p:cNvPicPr>
          <p:nvPr/>
        </p:nvPicPr>
        <p:blipFill>
          <a:blip r:embed="rId5"/>
          <a:stretch>
            <a:fillRect/>
          </a:stretch>
        </p:blipFill>
        <p:spPr>
          <a:xfrm>
            <a:off x="7250881" y="3093719"/>
            <a:ext cx="2741257" cy="2443460"/>
          </a:xfrm>
          <a:prstGeom prst="rect">
            <a:avLst/>
          </a:prstGeom>
        </p:spPr>
      </p:pic>
    </p:spTree>
    <p:extLst>
      <p:ext uri="{BB962C8B-B14F-4D97-AF65-F5344CB8AC3E}">
        <p14:creationId xmlns:p14="http://schemas.microsoft.com/office/powerpoint/2010/main" val="35746077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3FABD9D-2831-45D0-B58E-E4911D9E6B7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71" y="393174"/>
            <a:ext cx="12173229" cy="5883192"/>
          </a:xfrm>
          <a:prstGeom prst="rect">
            <a:avLst/>
          </a:prstGeom>
          <a:noFill/>
          <a:ln>
            <a:noFill/>
          </a:ln>
        </p:spPr>
      </p:pic>
      <p:sp>
        <p:nvSpPr>
          <p:cNvPr id="8" name="Rectangle 7"/>
          <p:cNvSpPr/>
          <p:nvPr/>
        </p:nvSpPr>
        <p:spPr>
          <a:xfrm>
            <a:off x="3050163" y="361948"/>
            <a:ext cx="8094018" cy="5914418"/>
          </a:xfrm>
          <a:prstGeom prst="rect">
            <a:avLst/>
          </a:prstGeom>
          <a:solidFill>
            <a:srgbClr val="213441">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00"/>
              </a:solidFill>
              <a:effectLst/>
              <a:uLnTx/>
              <a:uFillTx/>
              <a:latin typeface="Franklin Gothic Medium" panose="020B0603020102020204" pitchFamily="34" charset="0"/>
              <a:ea typeface="+mn-ea"/>
              <a:cs typeface="+mn-cs"/>
            </a:endParaRPr>
          </a:p>
        </p:txBody>
      </p:sp>
      <p:sp>
        <p:nvSpPr>
          <p:cNvPr id="4" name="Text Placeholder 3"/>
          <p:cNvSpPr>
            <a:spLocks noGrp="1"/>
          </p:cNvSpPr>
          <p:nvPr>
            <p:ph type="body" sz="quarter" idx="17"/>
          </p:nvPr>
        </p:nvSpPr>
        <p:spPr/>
        <p:txBody>
          <a:bodyPr/>
          <a:lstStyle/>
          <a:p>
            <a:r>
              <a:rPr lang="en-US" b="1" i="1" dirty="0">
                <a:solidFill>
                  <a:srgbClr val="00B0F0"/>
                </a:solidFill>
              </a:rPr>
              <a:t>In support of the North American and Arctic Defense and Security Network (NAADSN)</a:t>
            </a:r>
          </a:p>
        </p:txBody>
      </p:sp>
      <p:pic>
        <p:nvPicPr>
          <p:cNvPr id="2" name="Picture 1">
            <a:extLst>
              <a:ext uri="{FF2B5EF4-FFF2-40B4-BE49-F238E27FC236}">
                <a16:creationId xmlns:a16="http://schemas.microsoft.com/office/drawing/2014/main" id="{DF0E410F-F8F2-4136-B38C-510B35A474D7}"/>
              </a:ext>
            </a:extLst>
          </p:cNvPr>
          <p:cNvPicPr>
            <a:picLocks noChangeAspect="1"/>
          </p:cNvPicPr>
          <p:nvPr/>
        </p:nvPicPr>
        <p:blipFill>
          <a:blip r:embed="rId3"/>
          <a:stretch>
            <a:fillRect/>
          </a:stretch>
        </p:blipFill>
        <p:spPr>
          <a:xfrm>
            <a:off x="18771" y="393174"/>
            <a:ext cx="3050512" cy="1046499"/>
          </a:xfrm>
          <a:prstGeom prst="rect">
            <a:avLst/>
          </a:prstGeom>
        </p:spPr>
      </p:pic>
      <p:sp>
        <p:nvSpPr>
          <p:cNvPr id="10" name="Rectangle 9">
            <a:extLst>
              <a:ext uri="{FF2B5EF4-FFF2-40B4-BE49-F238E27FC236}">
                <a16:creationId xmlns:a16="http://schemas.microsoft.com/office/drawing/2014/main" id="{0FCF611E-E5C3-4994-B1A1-27CD205DC1EE}"/>
              </a:ext>
            </a:extLst>
          </p:cNvPr>
          <p:cNvSpPr/>
          <p:nvPr/>
        </p:nvSpPr>
        <p:spPr>
          <a:xfrm>
            <a:off x="3259540" y="526454"/>
            <a:ext cx="7675264" cy="9138079"/>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E4E8EE"/>
                </a:solidFill>
                <a:effectLst/>
                <a:uLnTx/>
                <a:uFillTx/>
                <a:latin typeface="Franklin Gothic Book" panose="020B0503020102020204" pitchFamily="34" charset="0"/>
                <a:ea typeface="Calibri" panose="020F0502020204030204" pitchFamily="34" charset="0"/>
                <a:cs typeface="Calibri" panose="020F0502020204030204" pitchFamily="34" charset="0"/>
              </a:rPr>
              <a:t>1105-1220 ADT/1305-1420 MDT/1305-1420 EDT	</a:t>
            </a: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000" b="1" i="0" u="sng"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mn-cs"/>
            </a:endParaRPr>
          </a:p>
          <a:p>
            <a:pPr marL="0" marR="0">
              <a:lnSpc>
                <a:spcPct val="115000"/>
              </a:lnSpc>
              <a:spcBef>
                <a:spcPts val="0"/>
              </a:spcBef>
              <a:spcAft>
                <a:spcPts val="0"/>
              </a:spcAft>
            </a:pPr>
            <a:r>
              <a:rPr kumimoji="0" lang="en-US" sz="2000" b="1" i="0" u="sng"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rPr>
              <a:t>Strategic Foresight Activity.</a:t>
            </a:r>
            <a:r>
              <a:rPr kumimoji="0" lang="en-US" sz="2000" b="0"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rPr>
              <a:t> </a:t>
            </a:r>
            <a:r>
              <a:rPr lang="en-US" sz="2000" b="1" dirty="0">
                <a:effectLst/>
                <a:latin typeface="Franklin Gothic Book" panose="020B0503020102020204" pitchFamily="34" charset="0"/>
                <a:ea typeface="Times New Roman" panose="02020603050405020304" pitchFamily="18" charset="0"/>
                <a:cs typeface="Calibri" panose="020F0502020204030204" pitchFamily="34" charset="0"/>
              </a:rPr>
              <a:t>Addressing and Prioritizing security concerns.</a:t>
            </a:r>
          </a:p>
          <a:p>
            <a:pPr marL="0" marR="0">
              <a:lnSpc>
                <a:spcPct val="115000"/>
              </a:lnSpc>
              <a:spcBef>
                <a:spcPts val="0"/>
              </a:spcBef>
              <a:spcAft>
                <a:spcPts val="0"/>
              </a:spcAft>
            </a:pPr>
            <a:endParaRPr lang="en-US" sz="1000" dirty="0">
              <a:effectLst/>
              <a:latin typeface="Times New Roman" panose="02020603050405020304" pitchFamily="18" charset="0"/>
              <a:ea typeface="Times New Roman" panose="02020603050405020304" pitchFamily="18" charset="0"/>
            </a:endParaRPr>
          </a:p>
          <a:p>
            <a:pPr marL="342900" marR="0" lvl="0" indent="-342900">
              <a:lnSpc>
                <a:spcPct val="115000"/>
              </a:lnSpc>
              <a:spcBef>
                <a:spcPts val="0"/>
              </a:spcBef>
              <a:spcAft>
                <a:spcPts val="800"/>
              </a:spcAft>
              <a:buFont typeface="Symbol" panose="05050102010706020507" pitchFamily="18" charset="2"/>
              <a:buChar char=""/>
            </a:pPr>
            <a:r>
              <a:rPr lang="en-US" sz="1600" dirty="0">
                <a:solidFill>
                  <a:srgbClr val="F8F8F8"/>
                </a:solidFill>
                <a:effectLst/>
                <a:latin typeface="Franklin Gothic Book" panose="020B0503020102020204" pitchFamily="34" charset="0"/>
                <a:ea typeface="Calibri" panose="020F0502020204030204" pitchFamily="34" charset="0"/>
                <a:cs typeface="Calibri" panose="020F0502020204030204" pitchFamily="34" charset="0"/>
              </a:rPr>
              <a:t>In four (4) breakout groups, ACCUSARS participants will identify key priorities for North American </a:t>
            </a:r>
            <a:r>
              <a:rPr lang="en-US" sz="1600" dirty="0" err="1">
                <a:solidFill>
                  <a:srgbClr val="F8F8F8"/>
                </a:solidFill>
                <a:effectLst/>
                <a:latin typeface="Franklin Gothic Book" panose="020B0503020102020204" pitchFamily="34" charset="0"/>
                <a:ea typeface="Calibri" panose="020F0502020204030204" pitchFamily="34" charset="0"/>
                <a:cs typeface="Calibri" panose="020F0502020204030204" pitchFamily="34" charset="0"/>
              </a:rPr>
              <a:t>defence</a:t>
            </a:r>
            <a:r>
              <a:rPr lang="en-US" sz="1600" dirty="0">
                <a:solidFill>
                  <a:srgbClr val="F8F8F8"/>
                </a:solidFill>
                <a:effectLst/>
                <a:latin typeface="Franklin Gothic Book" panose="020B0503020102020204" pitchFamily="34" charset="0"/>
                <a:ea typeface="Calibri" panose="020F0502020204030204" pitchFamily="34" charset="0"/>
                <a:cs typeface="Calibri" panose="020F0502020204030204" pitchFamily="34" charset="0"/>
              </a:rPr>
              <a:t>/defense and security collaboration, oriented to Alaska and Western Canada. </a:t>
            </a:r>
            <a:r>
              <a:rPr lang="en-US" sz="1600" dirty="0">
                <a:solidFill>
                  <a:srgbClr val="F8F8F8"/>
                </a:solidFill>
                <a:effectLst/>
                <a:latin typeface="Franklin Gothic Book" panose="020B0503020102020204" pitchFamily="34" charset="0"/>
                <a:ea typeface="Times New Roman" panose="02020603050405020304" pitchFamily="18" charset="0"/>
                <a:cs typeface="Calibri" panose="020F0502020204030204" pitchFamily="34" charset="0"/>
              </a:rPr>
              <a:t>Given the changing nature of the threats through/to/in the North American Arctic, are </a:t>
            </a:r>
            <a:r>
              <a:rPr lang="en-US" sz="1600" b="1" i="1" dirty="0">
                <a:solidFill>
                  <a:srgbClr val="F8F8F8"/>
                </a:solidFill>
                <a:effectLst/>
                <a:latin typeface="Franklin Gothic Book" panose="020B0503020102020204" pitchFamily="34" charset="0"/>
                <a:ea typeface="Times New Roman" panose="02020603050405020304" pitchFamily="18" charset="0"/>
                <a:cs typeface="Calibri" panose="020F0502020204030204" pitchFamily="34" charset="0"/>
              </a:rPr>
              <a:t>we investing in the right capabilities</a:t>
            </a:r>
            <a:r>
              <a:rPr lang="en-US" sz="1600" dirty="0">
                <a:solidFill>
                  <a:srgbClr val="F8F8F8"/>
                </a:solidFill>
                <a:effectLst/>
                <a:latin typeface="Franklin Gothic Book" panose="020B0503020102020204" pitchFamily="34" charset="0"/>
                <a:ea typeface="Times New Roman" panose="02020603050405020304" pitchFamily="18" charset="0"/>
                <a:cs typeface="Calibri" panose="020F0502020204030204" pitchFamily="34" charset="0"/>
              </a:rPr>
              <a:t>? Looking to the future, how can research &amp; development help to identify and develop other capabilities that would support CANUS objectives in the Arctic? Breakout group monitors:</a:t>
            </a:r>
            <a:endParaRPr lang="en-US" sz="1600" dirty="0">
              <a:solidFill>
                <a:srgbClr val="F8F8F8"/>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gn="l" defTabSz="914400" rtl="0" eaLnBrk="1" fontAlgn="auto" latinLnBrk="0" hangingPunct="1">
              <a:lnSpc>
                <a:spcPct val="115000"/>
              </a:lnSpc>
              <a:spcBef>
                <a:spcPts val="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mn-cs"/>
              </a:rPr>
              <a:t>Group 1:  </a:t>
            </a:r>
            <a:r>
              <a:rPr kumimoji="0" lang="en-US" sz="1600" b="1"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mn-cs"/>
              </a:rPr>
              <a:t>Political aspects </a:t>
            </a: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mn-cs"/>
              </a:rPr>
              <a:t>- Moderated by </a:t>
            </a:r>
            <a:r>
              <a:rPr kumimoji="0" lang="en-US" sz="1600" b="1"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mn-cs"/>
              </a:rPr>
              <a:t>Troy Bouffard</a:t>
            </a: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mn-cs"/>
              </a:rPr>
              <a:t>, CASR, University of Alaska Fairbanks, Fairbanks Alaska. </a:t>
            </a:r>
          </a:p>
          <a:p>
            <a:pPr marL="742950" marR="0" lvl="1" indent="-285750" algn="l" defTabSz="914400" rtl="0" eaLnBrk="1" fontAlgn="auto" latinLnBrk="0" hangingPunct="1">
              <a:lnSpc>
                <a:spcPct val="115000"/>
              </a:lnSpc>
              <a:spcBef>
                <a:spcPts val="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mn-cs"/>
              </a:rPr>
              <a:t>Group 2: </a:t>
            </a:r>
            <a:r>
              <a:rPr kumimoji="0" lang="en-US" sz="1600" b="1"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mn-cs"/>
              </a:rPr>
              <a:t>The Roles of Remote Communities </a:t>
            </a: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mn-cs"/>
              </a:rPr>
              <a:t>- Modera</a:t>
            </a: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Calibri" panose="020F0502020204030204" pitchFamily="34" charset="0"/>
              </a:rPr>
              <a:t>ted by </a:t>
            </a:r>
            <a:r>
              <a:rPr kumimoji="0" lang="en-US" sz="1600" b="1"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Calibri" panose="020F0502020204030204" pitchFamily="34" charset="0"/>
              </a:rPr>
              <a:t>Dr. Lil Alessa</a:t>
            </a: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Calibri" panose="020F0502020204030204" pitchFamily="34" charset="0"/>
              </a:rPr>
              <a:t>, President’s Professor, University of Idaho, Moscow Idaho. </a:t>
            </a:r>
            <a:endParaRPr kumimoji="0" lang="en-US" sz="1600" b="0" i="0" u="none" strike="noStrike" kern="1200" cap="none" spc="0" normalizeH="0" baseline="0" noProof="0" dirty="0">
              <a:ln>
                <a:noFill/>
              </a:ln>
              <a:solidFill>
                <a:srgbClr val="E4E8EE"/>
              </a:solidFill>
              <a:effectLst/>
              <a:uLnTx/>
              <a:uFillTx/>
              <a:latin typeface="Times New Roman" panose="02020603050405020304" pitchFamily="18" charset="0"/>
              <a:ea typeface="Times New Roman" panose="02020603050405020304" pitchFamily="18" charset="0"/>
              <a:cs typeface="+mn-cs"/>
            </a:endParaRPr>
          </a:p>
          <a:p>
            <a:pPr marL="742950" marR="0" lvl="1" indent="-285750" algn="l" defTabSz="914400" rtl="0" eaLnBrk="1" fontAlgn="auto" latinLnBrk="0" hangingPunct="1">
              <a:lnSpc>
                <a:spcPct val="115000"/>
              </a:lnSpc>
              <a:spcBef>
                <a:spcPts val="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mn-cs"/>
              </a:rPr>
              <a:t>Group 3:  </a:t>
            </a:r>
            <a:r>
              <a:rPr kumimoji="0" lang="en-US" sz="1600" b="1"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mn-cs"/>
              </a:rPr>
              <a:t>Environmental aspects </a:t>
            </a: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mn-cs"/>
              </a:rPr>
              <a:t>- Moderated by </a:t>
            </a:r>
            <a:r>
              <a:rPr kumimoji="0" lang="en-US" sz="1600" b="1"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mn-cs"/>
              </a:rPr>
              <a:t>Dr. Craig Tweedie</a:t>
            </a: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mn-cs"/>
              </a:rPr>
              <a:t>, Professor, Biological Sciences - Environmental Science and Engineering - Environmental Science (College of Science) University of Texas, El Paso Texas. </a:t>
            </a:r>
          </a:p>
          <a:p>
            <a:pPr marL="742950" marR="0" lvl="1" indent="-285750" algn="l" defTabSz="914400" rtl="0" eaLnBrk="1" fontAlgn="auto" latinLnBrk="0" hangingPunct="1">
              <a:lnSpc>
                <a:spcPct val="115000"/>
              </a:lnSpc>
              <a:spcBef>
                <a:spcPts val="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mn-cs"/>
              </a:rPr>
              <a:t>Group 4:  </a:t>
            </a:r>
            <a:r>
              <a:rPr kumimoji="0" lang="en-US" sz="1600" b="1"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mn-cs"/>
              </a:rPr>
              <a:t>Economic / Resources </a:t>
            </a: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mn-cs"/>
              </a:rPr>
              <a:t>- Moderated by </a:t>
            </a:r>
            <a:r>
              <a:rPr kumimoji="0" lang="en-US" sz="1600" b="1"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mn-cs"/>
              </a:rPr>
              <a:t>Dr. Rob </a:t>
            </a:r>
            <a:r>
              <a:rPr kumimoji="0" lang="en-US" sz="1600" b="1" i="0" u="none" strike="noStrike" kern="1200" cap="none" spc="0" normalizeH="0" baseline="0" noProof="0" dirty="0" err="1">
                <a:ln>
                  <a:noFill/>
                </a:ln>
                <a:solidFill>
                  <a:srgbClr val="E4E8EE"/>
                </a:solidFill>
                <a:effectLst/>
                <a:uLnTx/>
                <a:uFillTx/>
                <a:latin typeface="Franklin Gothic Book" panose="020B0503020102020204" pitchFamily="34" charset="0"/>
                <a:ea typeface="Times New Roman" panose="02020603050405020304" pitchFamily="18" charset="0"/>
                <a:cs typeface="+mn-cs"/>
              </a:rPr>
              <a:t>Huebert</a:t>
            </a: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Times New Roman" panose="02020603050405020304" pitchFamily="18" charset="0"/>
                <a:cs typeface="+mn-cs"/>
              </a:rPr>
              <a:t>, University of Calgary, Alberta. </a:t>
            </a:r>
            <a:endParaRPr kumimoji="0" lang="en-US" sz="1800" b="0" i="0" u="none" strike="noStrike" kern="1200" cap="none" spc="0" normalizeH="0" baseline="0" noProof="0" dirty="0">
              <a:ln>
                <a:noFill/>
              </a:ln>
              <a:solidFill>
                <a:srgbClr val="E4E8E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marR="498475" lvl="0" indent="-285750" algn="l" defTabSz="914400" rtl="0" eaLnBrk="1" fontAlgn="auto" latinLnBrk="0" hangingPunct="1">
              <a:lnSpc>
                <a:spcPct val="115000"/>
              </a:lnSpc>
              <a:spcBef>
                <a:spcPts val="600"/>
              </a:spcBef>
              <a:spcAft>
                <a:spcPts val="0"/>
              </a:spcAft>
              <a:buClrTx/>
              <a:buSzTx/>
              <a:buFont typeface="Arial" panose="020B0604020202020204" pitchFamily="34" charset="0"/>
              <a:buChar char="•"/>
              <a:tabLst>
                <a:tab pos="749935" algn="l"/>
              </a:tabLst>
              <a:defRPr/>
            </a:pPr>
            <a:endParaRPr kumimoji="0" lang="en-US" sz="18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p:txBody>
      </p:sp>
      <p:pic>
        <p:nvPicPr>
          <p:cNvPr id="5" name="Picture 4">
            <a:extLst>
              <a:ext uri="{FF2B5EF4-FFF2-40B4-BE49-F238E27FC236}">
                <a16:creationId xmlns:a16="http://schemas.microsoft.com/office/drawing/2014/main" id="{C987FB09-ED76-43E3-81E9-2DC752BAFCEE}"/>
              </a:ext>
            </a:extLst>
          </p:cNvPr>
          <p:cNvPicPr>
            <a:picLocks noChangeAspect="1"/>
          </p:cNvPicPr>
          <p:nvPr/>
        </p:nvPicPr>
        <p:blipFill>
          <a:blip r:embed="rId4"/>
          <a:stretch>
            <a:fillRect/>
          </a:stretch>
        </p:blipFill>
        <p:spPr>
          <a:xfrm>
            <a:off x="264587" y="1590569"/>
            <a:ext cx="1127858" cy="1408298"/>
          </a:xfrm>
          <a:prstGeom prst="rect">
            <a:avLst/>
          </a:prstGeom>
        </p:spPr>
      </p:pic>
      <p:pic>
        <p:nvPicPr>
          <p:cNvPr id="6" name="Picture 5">
            <a:extLst>
              <a:ext uri="{FF2B5EF4-FFF2-40B4-BE49-F238E27FC236}">
                <a16:creationId xmlns:a16="http://schemas.microsoft.com/office/drawing/2014/main" id="{BF576EDD-2E4C-4D1B-9E31-F218F53DC34F}"/>
              </a:ext>
            </a:extLst>
          </p:cNvPr>
          <p:cNvPicPr>
            <a:picLocks noChangeAspect="1"/>
          </p:cNvPicPr>
          <p:nvPr/>
        </p:nvPicPr>
        <p:blipFill>
          <a:blip r:embed="rId5"/>
          <a:stretch>
            <a:fillRect/>
          </a:stretch>
        </p:blipFill>
        <p:spPr>
          <a:xfrm>
            <a:off x="1576606" y="2577748"/>
            <a:ext cx="1280271" cy="1280271"/>
          </a:xfrm>
          <a:prstGeom prst="rect">
            <a:avLst/>
          </a:prstGeom>
        </p:spPr>
      </p:pic>
      <p:pic>
        <p:nvPicPr>
          <p:cNvPr id="7" name="Picture 6">
            <a:extLst>
              <a:ext uri="{FF2B5EF4-FFF2-40B4-BE49-F238E27FC236}">
                <a16:creationId xmlns:a16="http://schemas.microsoft.com/office/drawing/2014/main" id="{6451FAA4-0357-4BE0-B585-20E6BC82DD5A}"/>
              </a:ext>
            </a:extLst>
          </p:cNvPr>
          <p:cNvPicPr>
            <a:picLocks noChangeAspect="1"/>
          </p:cNvPicPr>
          <p:nvPr/>
        </p:nvPicPr>
        <p:blipFill>
          <a:blip r:embed="rId6"/>
          <a:stretch>
            <a:fillRect/>
          </a:stretch>
        </p:blipFill>
        <p:spPr>
          <a:xfrm>
            <a:off x="270684" y="3565264"/>
            <a:ext cx="1115665" cy="1530229"/>
          </a:xfrm>
          <a:prstGeom prst="rect">
            <a:avLst/>
          </a:prstGeom>
        </p:spPr>
      </p:pic>
      <p:pic>
        <p:nvPicPr>
          <p:cNvPr id="9" name="Picture 8">
            <a:extLst>
              <a:ext uri="{FF2B5EF4-FFF2-40B4-BE49-F238E27FC236}">
                <a16:creationId xmlns:a16="http://schemas.microsoft.com/office/drawing/2014/main" id="{75F2C823-D3D9-44BF-88CF-28B72030F5A2}"/>
              </a:ext>
            </a:extLst>
          </p:cNvPr>
          <p:cNvPicPr>
            <a:picLocks noChangeAspect="1"/>
          </p:cNvPicPr>
          <p:nvPr/>
        </p:nvPicPr>
        <p:blipFill>
          <a:blip r:embed="rId7"/>
          <a:stretch>
            <a:fillRect/>
          </a:stretch>
        </p:blipFill>
        <p:spPr>
          <a:xfrm>
            <a:off x="1555267" y="4367165"/>
            <a:ext cx="1322947" cy="1652159"/>
          </a:xfrm>
          <a:prstGeom prst="rect">
            <a:avLst/>
          </a:prstGeom>
        </p:spPr>
      </p:pic>
    </p:spTree>
    <p:extLst>
      <p:ext uri="{BB962C8B-B14F-4D97-AF65-F5344CB8AC3E}">
        <p14:creationId xmlns:p14="http://schemas.microsoft.com/office/powerpoint/2010/main" val="1305655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3FABD9D-2831-45D0-B58E-E4911D9E6B7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71" y="393174"/>
            <a:ext cx="12173229" cy="5883192"/>
          </a:xfrm>
          <a:prstGeom prst="rect">
            <a:avLst/>
          </a:prstGeom>
          <a:noFill/>
          <a:ln>
            <a:noFill/>
          </a:ln>
        </p:spPr>
      </p:pic>
      <p:sp>
        <p:nvSpPr>
          <p:cNvPr id="8" name="Rectangle 7"/>
          <p:cNvSpPr/>
          <p:nvPr/>
        </p:nvSpPr>
        <p:spPr>
          <a:xfrm>
            <a:off x="3050163" y="361948"/>
            <a:ext cx="8094018" cy="5914418"/>
          </a:xfrm>
          <a:prstGeom prst="rect">
            <a:avLst/>
          </a:prstGeom>
          <a:solidFill>
            <a:srgbClr val="213441">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00"/>
              </a:solidFill>
              <a:effectLst/>
              <a:uLnTx/>
              <a:uFillTx/>
              <a:latin typeface="Franklin Gothic Medium" panose="020B0603020102020204" pitchFamily="34" charset="0"/>
              <a:ea typeface="+mn-ea"/>
              <a:cs typeface="+mn-cs"/>
            </a:endParaRPr>
          </a:p>
        </p:txBody>
      </p:sp>
      <p:sp>
        <p:nvSpPr>
          <p:cNvPr id="4" name="Text Placeholder 3"/>
          <p:cNvSpPr>
            <a:spLocks noGrp="1"/>
          </p:cNvSpPr>
          <p:nvPr>
            <p:ph type="body" sz="quarter" idx="17"/>
          </p:nvPr>
        </p:nvSpPr>
        <p:spPr/>
        <p:txBody>
          <a:bodyPr/>
          <a:lstStyle/>
          <a:p>
            <a:r>
              <a:rPr lang="en-US" b="1" i="1" dirty="0">
                <a:solidFill>
                  <a:srgbClr val="00B0F0"/>
                </a:solidFill>
              </a:rPr>
              <a:t>In support of the North American and Arctic Defense and Security Network (NAADSN)</a:t>
            </a:r>
          </a:p>
        </p:txBody>
      </p:sp>
      <p:pic>
        <p:nvPicPr>
          <p:cNvPr id="2" name="Picture 1">
            <a:extLst>
              <a:ext uri="{FF2B5EF4-FFF2-40B4-BE49-F238E27FC236}">
                <a16:creationId xmlns:a16="http://schemas.microsoft.com/office/drawing/2014/main" id="{DF0E410F-F8F2-4136-B38C-510B35A474D7}"/>
              </a:ext>
            </a:extLst>
          </p:cNvPr>
          <p:cNvPicPr>
            <a:picLocks noChangeAspect="1"/>
          </p:cNvPicPr>
          <p:nvPr/>
        </p:nvPicPr>
        <p:blipFill>
          <a:blip r:embed="rId3"/>
          <a:stretch>
            <a:fillRect/>
          </a:stretch>
        </p:blipFill>
        <p:spPr>
          <a:xfrm>
            <a:off x="-349" y="2905750"/>
            <a:ext cx="3050512" cy="1046499"/>
          </a:xfrm>
          <a:prstGeom prst="rect">
            <a:avLst/>
          </a:prstGeom>
        </p:spPr>
      </p:pic>
      <p:sp>
        <p:nvSpPr>
          <p:cNvPr id="10" name="Rectangle 9">
            <a:extLst>
              <a:ext uri="{FF2B5EF4-FFF2-40B4-BE49-F238E27FC236}">
                <a16:creationId xmlns:a16="http://schemas.microsoft.com/office/drawing/2014/main" id="{0FCF611E-E5C3-4994-B1A1-27CD205DC1EE}"/>
              </a:ext>
            </a:extLst>
          </p:cNvPr>
          <p:cNvSpPr/>
          <p:nvPr/>
        </p:nvSpPr>
        <p:spPr>
          <a:xfrm>
            <a:off x="3259540" y="526454"/>
            <a:ext cx="7675264" cy="6570197"/>
          </a:xfrm>
          <a:prstGeom prst="rect">
            <a:avLst/>
          </a:prstGeom>
          <a:noFill/>
        </p:spPr>
        <p:txBody>
          <a:bodyPr wrap="square">
            <a:spAutoFit/>
          </a:bodyPr>
          <a:lstStyle/>
          <a:p>
            <a:pPr marL="0" marR="0">
              <a:lnSpc>
                <a:spcPct val="115000"/>
              </a:lnSpc>
              <a:spcBef>
                <a:spcPts val="0"/>
              </a:spcBef>
              <a:spcAft>
                <a:spcPts val="0"/>
              </a:spcAft>
            </a:pPr>
            <a:r>
              <a:rPr lang="da-DK" sz="1800" dirty="0">
                <a:effectLst/>
                <a:latin typeface="Franklin Gothic Book" panose="020B0503020102020204" pitchFamily="34" charset="0"/>
                <a:ea typeface="Calibri" panose="020F0502020204030204" pitchFamily="34" charset="0"/>
                <a:cs typeface="Calibri" panose="020F0502020204030204" pitchFamily="34" charset="0"/>
              </a:rPr>
              <a:t>1220-1240 ADT/1420-1440 MDT/1620-1640 EDT</a:t>
            </a:r>
          </a:p>
          <a:p>
            <a:pPr marL="0" marR="0">
              <a:lnSpc>
                <a:spcPct val="115000"/>
              </a:lnSpc>
              <a:spcBef>
                <a:spcPts val="0"/>
              </a:spcBef>
              <a:spcAft>
                <a:spcPts val="0"/>
              </a:spcAft>
            </a:pPr>
            <a:endParaRPr lang="en-US" sz="1800" b="1" u="sng" dirty="0">
              <a:effectLst/>
              <a:latin typeface="Franklin Gothic Book" panose="020B0503020102020204" pitchFamily="34" charset="0"/>
              <a:ea typeface="Times New Roman" panose="02020603050405020304" pitchFamily="18" charset="0"/>
            </a:endParaRPr>
          </a:p>
          <a:p>
            <a:pPr marL="0" marR="0">
              <a:lnSpc>
                <a:spcPct val="115000"/>
              </a:lnSpc>
              <a:spcBef>
                <a:spcPts val="0"/>
              </a:spcBef>
              <a:spcAft>
                <a:spcPts val="0"/>
              </a:spcAft>
            </a:pPr>
            <a:endParaRPr lang="en-US" b="1" u="sng" dirty="0">
              <a:latin typeface="Franklin Gothic Book" panose="020B0503020102020204" pitchFamily="34" charset="0"/>
              <a:ea typeface="Times New Roman" panose="02020603050405020304" pitchFamily="18" charset="0"/>
            </a:endParaRPr>
          </a:p>
          <a:p>
            <a:pPr marL="0" marR="0">
              <a:lnSpc>
                <a:spcPct val="115000"/>
              </a:lnSpc>
              <a:spcBef>
                <a:spcPts val="0"/>
              </a:spcBef>
              <a:spcAft>
                <a:spcPts val="0"/>
              </a:spcAft>
            </a:pPr>
            <a:endParaRPr lang="en-US" sz="1800" b="1" u="sng" dirty="0">
              <a:effectLst/>
              <a:latin typeface="Franklin Gothic Book" panose="020B0503020102020204" pitchFamily="34" charset="0"/>
              <a:ea typeface="Times New Roman" panose="02020603050405020304" pitchFamily="18" charset="0"/>
            </a:endParaRPr>
          </a:p>
          <a:p>
            <a:pPr marL="0" marR="0">
              <a:lnSpc>
                <a:spcPct val="115000"/>
              </a:lnSpc>
              <a:spcBef>
                <a:spcPts val="0"/>
              </a:spcBef>
              <a:spcAft>
                <a:spcPts val="0"/>
              </a:spcAft>
            </a:pPr>
            <a:endParaRPr lang="en-US" b="1" u="sng" dirty="0">
              <a:latin typeface="Franklin Gothic Book" panose="020B0503020102020204" pitchFamily="34" charset="0"/>
              <a:ea typeface="Times New Roman" panose="02020603050405020304" pitchFamily="18" charset="0"/>
            </a:endParaRPr>
          </a:p>
          <a:p>
            <a:pPr marL="0" marR="0">
              <a:lnSpc>
                <a:spcPct val="115000"/>
              </a:lnSpc>
              <a:spcBef>
                <a:spcPts val="0"/>
              </a:spcBef>
              <a:spcAft>
                <a:spcPts val="0"/>
              </a:spcAft>
            </a:pPr>
            <a:endParaRPr lang="en-US" sz="1800" b="1" u="sng" dirty="0">
              <a:effectLst/>
              <a:latin typeface="Franklin Gothic Book" panose="020B0503020102020204" pitchFamily="34" charset="0"/>
              <a:ea typeface="Times New Roman" panose="02020603050405020304" pitchFamily="18" charset="0"/>
            </a:endParaRPr>
          </a:p>
          <a:p>
            <a:pPr marL="0" marR="0">
              <a:lnSpc>
                <a:spcPct val="115000"/>
              </a:lnSpc>
              <a:spcBef>
                <a:spcPts val="0"/>
              </a:spcBef>
              <a:spcAft>
                <a:spcPts val="0"/>
              </a:spcAft>
            </a:pPr>
            <a:endParaRPr lang="en-US" sz="1800" b="1" u="sng" dirty="0">
              <a:effectLst/>
              <a:latin typeface="Franklin Gothic Book" panose="020B0503020102020204" pitchFamily="34" charset="0"/>
              <a:ea typeface="Times New Roman" panose="02020603050405020304" pitchFamily="18" charset="0"/>
            </a:endParaRPr>
          </a:p>
          <a:p>
            <a:pPr marL="0" marR="498475" algn="ctr">
              <a:lnSpc>
                <a:spcPct val="115000"/>
              </a:lnSpc>
              <a:spcBef>
                <a:spcPts val="600"/>
              </a:spcBef>
              <a:spcAft>
                <a:spcPts val="0"/>
              </a:spcAft>
              <a:tabLst>
                <a:tab pos="749935" algn="l"/>
              </a:tabLst>
            </a:pPr>
            <a:r>
              <a:rPr lang="en-US" sz="2800" b="1" u="sng" dirty="0">
                <a:solidFill>
                  <a:srgbClr val="FFFF00"/>
                </a:solidFill>
                <a:latin typeface="Franklin Gothic Book" panose="020B0503020102020204" pitchFamily="34" charset="0"/>
                <a:ea typeface="Times New Roman" panose="02020603050405020304" pitchFamily="18" charset="0"/>
              </a:rPr>
              <a:t>Arctic Research Priorities Activity</a:t>
            </a:r>
            <a:r>
              <a:rPr lang="en-US" sz="2800" dirty="0">
                <a:solidFill>
                  <a:srgbClr val="FFFF00"/>
                </a:solidFill>
                <a:latin typeface="Franklin Gothic Book" panose="020B0503020102020204" pitchFamily="34" charset="0"/>
                <a:ea typeface="Times New Roman" panose="02020603050405020304" pitchFamily="18" charset="0"/>
              </a:rPr>
              <a:t> </a:t>
            </a:r>
            <a:endParaRPr lang="en-US" sz="2800" dirty="0">
              <a:effectLst/>
              <a:latin typeface="Franklin Gothic Book" panose="020B0503020102020204" pitchFamily="34" charset="0"/>
              <a:ea typeface="Times New Roman" panose="02020603050405020304" pitchFamily="18" charset="0"/>
            </a:endParaRPr>
          </a:p>
          <a:p>
            <a:pPr marL="0" marR="498475" algn="ctr">
              <a:lnSpc>
                <a:spcPct val="115000"/>
              </a:lnSpc>
              <a:spcBef>
                <a:spcPts val="600"/>
              </a:spcBef>
              <a:spcAft>
                <a:spcPts val="0"/>
              </a:spcAft>
              <a:tabLst>
                <a:tab pos="749935" algn="l"/>
              </a:tabLst>
            </a:pPr>
            <a:endParaRPr lang="en-US" sz="1200" b="1" dirty="0">
              <a:solidFill>
                <a:srgbClr val="FFFF00"/>
              </a:solidFill>
              <a:effectLst/>
              <a:latin typeface="Franklin Gothic Book" panose="020B0503020102020204" pitchFamily="34" charset="0"/>
              <a:ea typeface="Times New Roman" panose="02020603050405020304" pitchFamily="18" charset="0"/>
            </a:endParaRPr>
          </a:p>
          <a:p>
            <a:pPr marL="0" marR="498475" algn="ctr">
              <a:lnSpc>
                <a:spcPct val="115000"/>
              </a:lnSpc>
              <a:spcBef>
                <a:spcPts val="600"/>
              </a:spcBef>
              <a:spcAft>
                <a:spcPts val="0"/>
              </a:spcAft>
              <a:tabLst>
                <a:tab pos="749935" algn="l"/>
              </a:tabLst>
            </a:pPr>
            <a:r>
              <a:rPr lang="en-US" sz="2800" b="1" dirty="0">
                <a:solidFill>
                  <a:srgbClr val="F8F8F8"/>
                </a:solidFill>
                <a:effectLst/>
                <a:latin typeface="Franklin Gothic Book" panose="020B0503020102020204" pitchFamily="34" charset="0"/>
                <a:ea typeface="Times New Roman" panose="02020603050405020304" pitchFamily="18" charset="0"/>
              </a:rPr>
              <a:t>Reports and Discussion</a:t>
            </a: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p:txBody>
      </p:sp>
    </p:spTree>
    <p:extLst>
      <p:ext uri="{BB962C8B-B14F-4D97-AF65-F5344CB8AC3E}">
        <p14:creationId xmlns:p14="http://schemas.microsoft.com/office/powerpoint/2010/main" val="180337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3FABD9D-2831-45D0-B58E-E4911D9E6B7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71" y="393174"/>
            <a:ext cx="12173229" cy="5883192"/>
          </a:xfrm>
          <a:prstGeom prst="rect">
            <a:avLst/>
          </a:prstGeom>
          <a:noFill/>
          <a:ln>
            <a:noFill/>
          </a:ln>
        </p:spPr>
      </p:pic>
      <p:sp>
        <p:nvSpPr>
          <p:cNvPr id="8" name="Rectangle 7"/>
          <p:cNvSpPr/>
          <p:nvPr/>
        </p:nvSpPr>
        <p:spPr>
          <a:xfrm>
            <a:off x="3050163" y="361948"/>
            <a:ext cx="8094018" cy="5914418"/>
          </a:xfrm>
          <a:prstGeom prst="rect">
            <a:avLst/>
          </a:prstGeom>
          <a:solidFill>
            <a:srgbClr val="213441">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00"/>
              </a:solidFill>
              <a:effectLst/>
              <a:uLnTx/>
              <a:uFillTx/>
              <a:latin typeface="Franklin Gothic Medium" panose="020B0603020102020204" pitchFamily="34" charset="0"/>
              <a:ea typeface="+mn-ea"/>
              <a:cs typeface="+mn-cs"/>
            </a:endParaRPr>
          </a:p>
        </p:txBody>
      </p:sp>
      <p:sp>
        <p:nvSpPr>
          <p:cNvPr id="4" name="Text Placeholder 3"/>
          <p:cNvSpPr>
            <a:spLocks noGrp="1"/>
          </p:cNvSpPr>
          <p:nvPr>
            <p:ph type="body" sz="quarter" idx="17"/>
          </p:nvPr>
        </p:nvSpPr>
        <p:spPr/>
        <p:txBody>
          <a:bodyPr/>
          <a:lstStyle/>
          <a:p>
            <a:r>
              <a:rPr lang="en-US" b="1" i="1" dirty="0">
                <a:solidFill>
                  <a:srgbClr val="00B0F0"/>
                </a:solidFill>
              </a:rPr>
              <a:t>In support of the North American and Arctic Defense and Security Network (NAADSN)</a:t>
            </a:r>
          </a:p>
        </p:txBody>
      </p:sp>
      <p:pic>
        <p:nvPicPr>
          <p:cNvPr id="2" name="Picture 1">
            <a:extLst>
              <a:ext uri="{FF2B5EF4-FFF2-40B4-BE49-F238E27FC236}">
                <a16:creationId xmlns:a16="http://schemas.microsoft.com/office/drawing/2014/main" id="{DF0E410F-F8F2-4136-B38C-510B35A474D7}"/>
              </a:ext>
            </a:extLst>
          </p:cNvPr>
          <p:cNvPicPr>
            <a:picLocks noChangeAspect="1"/>
          </p:cNvPicPr>
          <p:nvPr/>
        </p:nvPicPr>
        <p:blipFill>
          <a:blip r:embed="rId3"/>
          <a:stretch>
            <a:fillRect/>
          </a:stretch>
        </p:blipFill>
        <p:spPr>
          <a:xfrm>
            <a:off x="18771" y="2811520"/>
            <a:ext cx="3050512" cy="1046499"/>
          </a:xfrm>
          <a:prstGeom prst="rect">
            <a:avLst/>
          </a:prstGeom>
        </p:spPr>
      </p:pic>
      <p:sp>
        <p:nvSpPr>
          <p:cNvPr id="10" name="Rectangle 9">
            <a:extLst>
              <a:ext uri="{FF2B5EF4-FFF2-40B4-BE49-F238E27FC236}">
                <a16:creationId xmlns:a16="http://schemas.microsoft.com/office/drawing/2014/main" id="{0FCF611E-E5C3-4994-B1A1-27CD205DC1EE}"/>
              </a:ext>
            </a:extLst>
          </p:cNvPr>
          <p:cNvSpPr/>
          <p:nvPr/>
        </p:nvSpPr>
        <p:spPr>
          <a:xfrm>
            <a:off x="3259540" y="526454"/>
            <a:ext cx="7675264" cy="6387069"/>
          </a:xfrm>
          <a:prstGeom prst="rect">
            <a:avLst/>
          </a:prstGeom>
          <a:noFill/>
        </p:spPr>
        <p:txBody>
          <a:bodyPr wrap="square">
            <a:spAutoFit/>
          </a:bodyPr>
          <a:lstStyle/>
          <a:p>
            <a:pPr marL="0" marR="498475">
              <a:lnSpc>
                <a:spcPct val="115000"/>
              </a:lnSpc>
              <a:spcBef>
                <a:spcPts val="600"/>
              </a:spcBef>
              <a:spcAft>
                <a:spcPts val="0"/>
              </a:spcAft>
              <a:tabLst>
                <a:tab pos="749935" algn="l"/>
              </a:tabLst>
            </a:pPr>
            <a:r>
              <a:rPr lang="da-DK" sz="1800" dirty="0">
                <a:effectLst/>
                <a:latin typeface="Franklin Gothic Book" panose="020B0503020102020204" pitchFamily="34" charset="0"/>
                <a:ea typeface="Times New Roman" panose="02020603050405020304" pitchFamily="18" charset="0"/>
              </a:rPr>
              <a:t>1240-1250 ADT/1440-1450 MDT/1640-1650 EDT	</a:t>
            </a:r>
          </a:p>
          <a:p>
            <a:pPr marL="0" marR="498475">
              <a:lnSpc>
                <a:spcPct val="115000"/>
              </a:lnSpc>
              <a:spcBef>
                <a:spcPts val="600"/>
              </a:spcBef>
              <a:spcAft>
                <a:spcPts val="0"/>
              </a:spcAft>
              <a:tabLst>
                <a:tab pos="749935" algn="l"/>
              </a:tabLst>
            </a:pPr>
            <a:endParaRPr lang="en-US" sz="1800" b="1" u="sng" dirty="0">
              <a:effectLst/>
              <a:latin typeface="Franklin Gothic Book" panose="020B0503020102020204" pitchFamily="34" charset="0"/>
              <a:ea typeface="Times New Roman" panose="02020603050405020304" pitchFamily="18" charset="0"/>
            </a:endParaRPr>
          </a:p>
          <a:p>
            <a:pPr marL="0" marR="498475">
              <a:lnSpc>
                <a:spcPct val="115000"/>
              </a:lnSpc>
              <a:spcBef>
                <a:spcPts val="600"/>
              </a:spcBef>
              <a:spcAft>
                <a:spcPts val="0"/>
              </a:spcAft>
              <a:tabLst>
                <a:tab pos="749935" algn="l"/>
              </a:tabLst>
            </a:pPr>
            <a:r>
              <a:rPr lang="en-US" sz="1800" b="1" u="sng" dirty="0">
                <a:solidFill>
                  <a:srgbClr val="FFFF00"/>
                </a:solidFill>
                <a:effectLst/>
                <a:latin typeface="Franklin Gothic Book" panose="020B0503020102020204" pitchFamily="34" charset="0"/>
                <a:ea typeface="Times New Roman" panose="02020603050405020304" pitchFamily="18" charset="0"/>
              </a:rPr>
              <a:t>Final Workshop Wrap-</a:t>
            </a:r>
            <a:r>
              <a:rPr lang="en-US" b="1" u="sng" dirty="0">
                <a:solidFill>
                  <a:srgbClr val="FFFF00"/>
                </a:solidFill>
                <a:latin typeface="Franklin Gothic Book" panose="020B0503020102020204" pitchFamily="34" charset="0"/>
                <a:ea typeface="Times New Roman" panose="02020603050405020304" pitchFamily="18" charset="0"/>
              </a:rPr>
              <a:t>up </a:t>
            </a:r>
            <a:r>
              <a:rPr lang="en-US" dirty="0">
                <a:solidFill>
                  <a:srgbClr val="FFFF00"/>
                </a:solidFill>
                <a:latin typeface="Franklin Gothic Book" panose="020B0503020102020204" pitchFamily="34" charset="0"/>
                <a:ea typeface="Times New Roman" panose="02020603050405020304" pitchFamily="18" charset="0"/>
              </a:rPr>
              <a:t>Remarks </a:t>
            </a:r>
            <a:r>
              <a:rPr lang="en-US" sz="1800" dirty="0">
                <a:effectLst/>
                <a:latin typeface="Franklin Gothic Book" panose="020B0503020102020204" pitchFamily="34" charset="0"/>
                <a:ea typeface="Times New Roman" panose="02020603050405020304" pitchFamily="18" charset="0"/>
              </a:rPr>
              <a:t>by </a:t>
            </a:r>
            <a:r>
              <a:rPr lang="en-US" sz="1800" b="1" dirty="0">
                <a:effectLst/>
                <a:latin typeface="Franklin Gothic Book" panose="020B0503020102020204" pitchFamily="34" charset="0"/>
                <a:ea typeface="Times New Roman" panose="02020603050405020304" pitchFamily="18" charset="0"/>
              </a:rPr>
              <a:t>Dr. Whitney </a:t>
            </a:r>
            <a:r>
              <a:rPr lang="en-US" sz="1800" b="1" dirty="0" err="1">
                <a:effectLst/>
                <a:latin typeface="Franklin Gothic Book" panose="020B0503020102020204" pitchFamily="34" charset="0"/>
                <a:ea typeface="Times New Roman" panose="02020603050405020304" pitchFamily="18" charset="0"/>
              </a:rPr>
              <a:t>Lackenbauer</a:t>
            </a:r>
            <a:r>
              <a:rPr lang="en-US" sz="1800" dirty="0">
                <a:effectLst/>
                <a:latin typeface="Franklin Gothic Book" panose="020B0503020102020204" pitchFamily="34" charset="0"/>
                <a:ea typeface="Times New Roman" panose="02020603050405020304" pitchFamily="18" charset="0"/>
              </a:rPr>
              <a:t>, Network Lead, North American Arctic </a:t>
            </a:r>
            <a:r>
              <a:rPr lang="en-US" sz="1800" dirty="0" err="1">
                <a:effectLst/>
                <a:latin typeface="Franklin Gothic Book" panose="020B0503020102020204" pitchFamily="34" charset="0"/>
                <a:ea typeface="Times New Roman" panose="02020603050405020304" pitchFamily="18" charset="0"/>
              </a:rPr>
              <a:t>Defence</a:t>
            </a:r>
            <a:r>
              <a:rPr lang="en-US" sz="1800" dirty="0">
                <a:effectLst/>
                <a:latin typeface="Franklin Gothic Book" panose="020B0503020102020204" pitchFamily="34" charset="0"/>
                <a:ea typeface="Times New Roman" panose="02020603050405020304" pitchFamily="18" charset="0"/>
              </a:rPr>
              <a:t> and Security Network, Trent University, and </a:t>
            </a:r>
            <a:r>
              <a:rPr lang="en-US" sz="1800" b="1" dirty="0">
                <a:effectLst/>
                <a:latin typeface="Franklin Gothic Book" panose="020B0503020102020204" pitchFamily="34" charset="0"/>
                <a:ea typeface="Times New Roman" panose="02020603050405020304" pitchFamily="18" charset="0"/>
              </a:rPr>
              <a:t>Maj Gen (Ret), Church Kee, USAF</a:t>
            </a:r>
            <a:r>
              <a:rPr lang="en-US" sz="1800" dirty="0">
                <a:effectLst/>
                <a:latin typeface="Franklin Gothic Book" panose="020B0503020102020204" pitchFamily="34" charset="0"/>
                <a:ea typeface="Times New Roman" panose="02020603050405020304" pitchFamily="18" charset="0"/>
              </a:rPr>
              <a:t>, Executive Director, Arctic Domain Awareness Center, University of Alaska.</a:t>
            </a: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200" b="1" dirty="0">
              <a:solidFill>
                <a:srgbClr val="FFFF00"/>
              </a:solidFill>
              <a:latin typeface="Franklin Gothic Book" panose="020B0503020102020204" pitchFamily="34" charset="0"/>
              <a:ea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rPr>
              <a:t>Note:  All ACCUSARS II Materials are located at </a:t>
            </a:r>
            <a:r>
              <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hlinkClick r:id="rId4"/>
              </a:rPr>
              <a:t>https://arcticdomainawarenesscenter.org/EventHub_ACCUSARS-II</a:t>
            </a:r>
            <a:endPar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00"/>
              </a:solidFill>
              <a:effectLst/>
              <a:uLnTx/>
              <a:uFillTx/>
              <a:latin typeface="Franklin Gothic Book" panose="020B0503020102020204" pitchFamily="34" charset="0"/>
              <a:ea typeface="Times New Roman" panose="02020603050405020304" pitchFamily="18" charset="0"/>
              <a:cs typeface="+mn-cs"/>
            </a:endParaRPr>
          </a:p>
        </p:txBody>
      </p:sp>
      <p:pic>
        <p:nvPicPr>
          <p:cNvPr id="12" name="Picture 11" descr="Image result for whitney Lackenbauer trent university&quot;">
            <a:extLst>
              <a:ext uri="{FF2B5EF4-FFF2-40B4-BE49-F238E27FC236}">
                <a16:creationId xmlns:a16="http://schemas.microsoft.com/office/drawing/2014/main" id="{4556EE89-5D65-4321-BAE7-9EEDD453ABFB}"/>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3944634" y="3093720"/>
            <a:ext cx="2011104" cy="2133736"/>
          </a:xfrm>
          <a:prstGeom prst="rect">
            <a:avLst/>
          </a:prstGeom>
          <a:noFill/>
          <a:ln>
            <a:noFill/>
          </a:ln>
        </p:spPr>
      </p:pic>
      <p:pic>
        <p:nvPicPr>
          <p:cNvPr id="15" name="Picture 14">
            <a:extLst>
              <a:ext uri="{FF2B5EF4-FFF2-40B4-BE49-F238E27FC236}">
                <a16:creationId xmlns:a16="http://schemas.microsoft.com/office/drawing/2014/main" id="{D45C594A-E17E-4B69-93D2-342558FD42BB}"/>
              </a:ext>
            </a:extLst>
          </p:cNvPr>
          <p:cNvPicPr>
            <a:picLocks noChangeAspect="1"/>
          </p:cNvPicPr>
          <p:nvPr/>
        </p:nvPicPr>
        <p:blipFill>
          <a:blip r:embed="rId6"/>
          <a:stretch>
            <a:fillRect/>
          </a:stretch>
        </p:blipFill>
        <p:spPr>
          <a:xfrm>
            <a:off x="7063470" y="3093718"/>
            <a:ext cx="1756849" cy="1932533"/>
          </a:xfrm>
          <a:prstGeom prst="rect">
            <a:avLst/>
          </a:prstGeom>
        </p:spPr>
      </p:pic>
    </p:spTree>
    <p:extLst>
      <p:ext uri="{BB962C8B-B14F-4D97-AF65-F5344CB8AC3E}">
        <p14:creationId xmlns:p14="http://schemas.microsoft.com/office/powerpoint/2010/main" val="979445711"/>
      </p:ext>
    </p:extLst>
  </p:cSld>
  <p:clrMapOvr>
    <a:masterClrMapping/>
  </p:clrMapOvr>
</p:sld>
</file>

<file path=ppt/theme/theme1.xml><?xml version="1.0" encoding="utf-8"?>
<a:theme xmlns:a="http://schemas.openxmlformats.org/drawingml/2006/main" name="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11226</TotalTime>
  <Words>1059</Words>
  <Application>Microsoft Office PowerPoint</Application>
  <PresentationFormat>Widescreen</PresentationFormat>
  <Paragraphs>176</Paragraphs>
  <Slides>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Arial</vt:lpstr>
      <vt:lpstr>Calibri</vt:lpstr>
      <vt:lpstr>Courier New</vt:lpstr>
      <vt:lpstr>Franklin Gothic Book</vt:lpstr>
      <vt:lpstr>Franklin Gothic Medium</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Univeristy of Alaska Anchorage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Jeffrey A Kee</dc:creator>
  <cp:lastModifiedBy>Randy Kee</cp:lastModifiedBy>
  <cp:revision>329</cp:revision>
  <cp:lastPrinted>2018-08-30T21:44:35Z</cp:lastPrinted>
  <dcterms:created xsi:type="dcterms:W3CDTF">2018-01-03T22:04:18Z</dcterms:created>
  <dcterms:modified xsi:type="dcterms:W3CDTF">2021-03-24T19:48:21Z</dcterms:modified>
</cp:coreProperties>
</file>